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6"/>
  </p:notesMasterIdLst>
  <p:sldIdLst>
    <p:sldId id="256" r:id="rId2"/>
    <p:sldId id="286" r:id="rId3"/>
    <p:sldId id="280" r:id="rId4"/>
    <p:sldId id="285" r:id="rId5"/>
    <p:sldId id="289" r:id="rId6"/>
    <p:sldId id="290" r:id="rId7"/>
    <p:sldId id="281" r:id="rId8"/>
    <p:sldId id="282" r:id="rId9"/>
    <p:sldId id="283" r:id="rId10"/>
    <p:sldId id="284" r:id="rId11"/>
    <p:sldId id="260" r:id="rId12"/>
    <p:sldId id="261" r:id="rId13"/>
    <p:sldId id="262" r:id="rId14"/>
    <p:sldId id="263" r:id="rId15"/>
    <p:sldId id="264" r:id="rId16"/>
    <p:sldId id="257" r:id="rId17"/>
    <p:sldId id="259" r:id="rId18"/>
    <p:sldId id="258" r:id="rId19"/>
    <p:sldId id="266" r:id="rId20"/>
    <p:sldId id="268" r:id="rId21"/>
    <p:sldId id="267" r:id="rId22"/>
    <p:sldId id="269" r:id="rId23"/>
    <p:sldId id="270" r:id="rId24"/>
    <p:sldId id="271" r:id="rId25"/>
    <p:sldId id="272" r:id="rId26"/>
    <p:sldId id="273" r:id="rId27"/>
    <p:sldId id="274" r:id="rId28"/>
    <p:sldId id="275" r:id="rId29"/>
    <p:sldId id="276" r:id="rId30"/>
    <p:sldId id="277" r:id="rId31"/>
    <p:sldId id="287" r:id="rId32"/>
    <p:sldId id="288" r:id="rId33"/>
    <p:sldId id="278" r:id="rId34"/>
    <p:sldId id="279"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2165" autoAdjust="0"/>
  </p:normalViewPr>
  <p:slideViewPr>
    <p:cSldViewPr snapToGrid="0">
      <p:cViewPr varScale="1">
        <p:scale>
          <a:sx n="46" d="100"/>
          <a:sy n="46" d="100"/>
        </p:scale>
        <p:origin x="43" y="73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5F7B31A-852F-4594-B59A-09826DB59D8F}" type="datetimeFigureOut">
              <a:rPr lang="en-US" smtClean="0"/>
              <a:t>9/17/2024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C411603-043E-45C8-B89D-C09A06FA27C3}" type="slidenum">
              <a:rPr lang="en-US" smtClean="0"/>
              <a:t>‹#›</a:t>
            </a:fld>
            <a:endParaRPr lang="en-US"/>
          </a:p>
        </p:txBody>
      </p:sp>
    </p:spTree>
    <p:extLst>
      <p:ext uri="{BB962C8B-B14F-4D97-AF65-F5344CB8AC3E}">
        <p14:creationId xmlns:p14="http://schemas.microsoft.com/office/powerpoint/2010/main" val="12800752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411603-043E-45C8-B89D-C09A06FA27C3}" type="slidenum">
              <a:rPr lang="en-US" smtClean="0"/>
              <a:t>29</a:t>
            </a:fld>
            <a:endParaRPr lang="en-US"/>
          </a:p>
        </p:txBody>
      </p:sp>
    </p:spTree>
    <p:extLst>
      <p:ext uri="{BB962C8B-B14F-4D97-AF65-F5344CB8AC3E}">
        <p14:creationId xmlns:p14="http://schemas.microsoft.com/office/powerpoint/2010/main" val="18844921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462BBB8F-DB87-4A53-A203-33DE3DDC9F3C}" type="datetimeFigureOut">
              <a:rPr lang="en-US" smtClean="0"/>
              <a:t>9/17/2024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37511FC-2B5B-4586-9431-4315E1FDA1A7}" type="slidenum">
              <a:rPr lang="en-US" smtClean="0"/>
              <a:t>‹#›</a:t>
            </a:fld>
            <a:endParaRPr lang="en-US"/>
          </a:p>
        </p:txBody>
      </p:sp>
    </p:spTree>
    <p:extLst>
      <p:ext uri="{BB962C8B-B14F-4D97-AF65-F5344CB8AC3E}">
        <p14:creationId xmlns:p14="http://schemas.microsoft.com/office/powerpoint/2010/main" val="21004762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62BBB8F-DB87-4A53-A203-33DE3DDC9F3C}" type="datetimeFigureOut">
              <a:rPr lang="en-US" smtClean="0"/>
              <a:t>9/17/2024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37511FC-2B5B-4586-9431-4315E1FDA1A7}" type="slidenum">
              <a:rPr lang="en-US" smtClean="0"/>
              <a:t>‹#›</a:t>
            </a:fld>
            <a:endParaRPr lang="en-US"/>
          </a:p>
        </p:txBody>
      </p:sp>
    </p:spTree>
    <p:extLst>
      <p:ext uri="{BB962C8B-B14F-4D97-AF65-F5344CB8AC3E}">
        <p14:creationId xmlns:p14="http://schemas.microsoft.com/office/powerpoint/2010/main" val="36427968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62BBB8F-DB87-4A53-A203-33DE3DDC9F3C}" type="datetimeFigureOut">
              <a:rPr lang="en-US" smtClean="0"/>
              <a:t>9/17/2024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37511FC-2B5B-4586-9431-4315E1FDA1A7}" type="slidenum">
              <a:rPr lang="en-US" smtClean="0"/>
              <a:t>‹#›</a:t>
            </a:fld>
            <a:endParaRPr lang="en-US"/>
          </a:p>
        </p:txBody>
      </p:sp>
    </p:spTree>
    <p:extLst>
      <p:ext uri="{BB962C8B-B14F-4D97-AF65-F5344CB8AC3E}">
        <p14:creationId xmlns:p14="http://schemas.microsoft.com/office/powerpoint/2010/main" val="19374878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62BBB8F-DB87-4A53-A203-33DE3DDC9F3C}" type="datetimeFigureOut">
              <a:rPr lang="en-US" smtClean="0"/>
              <a:t>9/17/2024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37511FC-2B5B-4586-9431-4315E1FDA1A7}" type="slidenum">
              <a:rPr lang="en-US" smtClean="0"/>
              <a:t>‹#›</a:t>
            </a:fld>
            <a:endParaRPr lang="en-US"/>
          </a:p>
        </p:txBody>
      </p:sp>
    </p:spTree>
    <p:extLst>
      <p:ext uri="{BB962C8B-B14F-4D97-AF65-F5344CB8AC3E}">
        <p14:creationId xmlns:p14="http://schemas.microsoft.com/office/powerpoint/2010/main" val="16992542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462BBB8F-DB87-4A53-A203-33DE3DDC9F3C}" type="datetimeFigureOut">
              <a:rPr lang="en-US" smtClean="0"/>
              <a:t>9/17/2024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37511FC-2B5B-4586-9431-4315E1FDA1A7}" type="slidenum">
              <a:rPr lang="en-US" smtClean="0"/>
              <a:t>‹#›</a:t>
            </a:fld>
            <a:endParaRPr lang="en-US"/>
          </a:p>
        </p:txBody>
      </p:sp>
    </p:spTree>
    <p:extLst>
      <p:ext uri="{BB962C8B-B14F-4D97-AF65-F5344CB8AC3E}">
        <p14:creationId xmlns:p14="http://schemas.microsoft.com/office/powerpoint/2010/main" val="38272863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462BBB8F-DB87-4A53-A203-33DE3DDC9F3C}" type="datetimeFigureOut">
              <a:rPr lang="en-US" smtClean="0"/>
              <a:t>9/17/2024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37511FC-2B5B-4586-9431-4315E1FDA1A7}" type="slidenum">
              <a:rPr lang="en-US" smtClean="0"/>
              <a:t>‹#›</a:t>
            </a:fld>
            <a:endParaRPr lang="en-US"/>
          </a:p>
        </p:txBody>
      </p:sp>
    </p:spTree>
    <p:extLst>
      <p:ext uri="{BB962C8B-B14F-4D97-AF65-F5344CB8AC3E}">
        <p14:creationId xmlns:p14="http://schemas.microsoft.com/office/powerpoint/2010/main" val="3733006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462BBB8F-DB87-4A53-A203-33DE3DDC9F3C}" type="datetimeFigureOut">
              <a:rPr lang="en-US" smtClean="0"/>
              <a:t>9/17/2024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37511FC-2B5B-4586-9431-4315E1FDA1A7}" type="slidenum">
              <a:rPr lang="en-US" smtClean="0"/>
              <a:t>‹#›</a:t>
            </a:fld>
            <a:endParaRPr lang="en-US"/>
          </a:p>
        </p:txBody>
      </p:sp>
    </p:spTree>
    <p:extLst>
      <p:ext uri="{BB962C8B-B14F-4D97-AF65-F5344CB8AC3E}">
        <p14:creationId xmlns:p14="http://schemas.microsoft.com/office/powerpoint/2010/main" val="26847148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462BBB8F-DB87-4A53-A203-33DE3DDC9F3C}" type="datetimeFigureOut">
              <a:rPr lang="en-US" smtClean="0"/>
              <a:t>9/17/2024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37511FC-2B5B-4586-9431-4315E1FDA1A7}" type="slidenum">
              <a:rPr lang="en-US" smtClean="0"/>
              <a:t>‹#›</a:t>
            </a:fld>
            <a:endParaRPr lang="en-US"/>
          </a:p>
        </p:txBody>
      </p:sp>
    </p:spTree>
    <p:extLst>
      <p:ext uri="{BB962C8B-B14F-4D97-AF65-F5344CB8AC3E}">
        <p14:creationId xmlns:p14="http://schemas.microsoft.com/office/powerpoint/2010/main" val="33578649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62BBB8F-DB87-4A53-A203-33DE3DDC9F3C}" type="datetimeFigureOut">
              <a:rPr lang="en-US" smtClean="0"/>
              <a:t>9/17/2024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37511FC-2B5B-4586-9431-4315E1FDA1A7}" type="slidenum">
              <a:rPr lang="en-US" smtClean="0"/>
              <a:t>‹#›</a:t>
            </a:fld>
            <a:endParaRPr lang="en-US"/>
          </a:p>
        </p:txBody>
      </p:sp>
    </p:spTree>
    <p:extLst>
      <p:ext uri="{BB962C8B-B14F-4D97-AF65-F5344CB8AC3E}">
        <p14:creationId xmlns:p14="http://schemas.microsoft.com/office/powerpoint/2010/main" val="8447525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62BBB8F-DB87-4A53-A203-33DE3DDC9F3C}" type="datetimeFigureOut">
              <a:rPr lang="en-US" smtClean="0"/>
              <a:t>9/17/2024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37511FC-2B5B-4586-9431-4315E1FDA1A7}" type="slidenum">
              <a:rPr lang="en-US" smtClean="0"/>
              <a:t>‹#›</a:t>
            </a:fld>
            <a:endParaRPr lang="en-US"/>
          </a:p>
        </p:txBody>
      </p:sp>
    </p:spTree>
    <p:extLst>
      <p:ext uri="{BB962C8B-B14F-4D97-AF65-F5344CB8AC3E}">
        <p14:creationId xmlns:p14="http://schemas.microsoft.com/office/powerpoint/2010/main" val="8111772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62BBB8F-DB87-4A53-A203-33DE3DDC9F3C}" type="datetimeFigureOut">
              <a:rPr lang="en-US" smtClean="0"/>
              <a:t>9/17/2024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37511FC-2B5B-4586-9431-4315E1FDA1A7}" type="slidenum">
              <a:rPr lang="en-US" smtClean="0"/>
              <a:t>‹#›</a:t>
            </a:fld>
            <a:endParaRPr lang="en-US"/>
          </a:p>
        </p:txBody>
      </p:sp>
    </p:spTree>
    <p:extLst>
      <p:ext uri="{BB962C8B-B14F-4D97-AF65-F5344CB8AC3E}">
        <p14:creationId xmlns:p14="http://schemas.microsoft.com/office/powerpoint/2010/main" val="33012757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62BBB8F-DB87-4A53-A203-33DE3DDC9F3C}" type="datetimeFigureOut">
              <a:rPr lang="en-US" smtClean="0"/>
              <a:t>9/17/2024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37511FC-2B5B-4586-9431-4315E1FDA1A7}" type="slidenum">
              <a:rPr lang="en-US" smtClean="0"/>
              <a:t>‹#›</a:t>
            </a:fld>
            <a:endParaRPr lang="en-US"/>
          </a:p>
        </p:txBody>
      </p:sp>
    </p:spTree>
    <p:extLst>
      <p:ext uri="{BB962C8B-B14F-4D97-AF65-F5344CB8AC3E}">
        <p14:creationId xmlns:p14="http://schemas.microsoft.com/office/powerpoint/2010/main" val="22897493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www.proofhub.com/articles/project-manager-roles-responsibilities" TargetMode="External"/><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stretch>
            <a:fillRect/>
          </a:stretch>
        </p:blipFill>
        <p:spPr>
          <a:xfrm>
            <a:off x="2514600" y="473653"/>
            <a:ext cx="7162800" cy="4019550"/>
          </a:xfrm>
          <a:prstGeom prst="rect">
            <a:avLst/>
          </a:prstGeom>
        </p:spPr>
      </p:pic>
      <p:sp>
        <p:nvSpPr>
          <p:cNvPr id="2" name="Title 1"/>
          <p:cNvSpPr>
            <a:spLocks noGrp="1"/>
          </p:cNvSpPr>
          <p:nvPr>
            <p:ph type="ctrTitle"/>
          </p:nvPr>
        </p:nvSpPr>
        <p:spPr>
          <a:xfrm>
            <a:off x="1524000" y="1122362"/>
            <a:ext cx="9144000" cy="4114656"/>
          </a:xfrm>
        </p:spPr>
        <p:txBody>
          <a:bodyPr>
            <a:normAutofit fontScale="90000"/>
          </a:bodyPr>
          <a:lstStyle/>
          <a:p>
            <a:r>
              <a:rPr lang="en-US" b="1" dirty="0" smtClean="0"/>
              <a:t/>
            </a:r>
            <a:br>
              <a:rPr lang="en-US" b="1" dirty="0" smtClean="0"/>
            </a:br>
            <a:r>
              <a:rPr lang="en-US" b="1" dirty="0"/>
              <a:t/>
            </a:r>
            <a:br>
              <a:rPr lang="en-US" b="1" dirty="0"/>
            </a:br>
            <a:r>
              <a:rPr lang="en-US" b="1" dirty="0" smtClean="0"/>
              <a:t/>
            </a:r>
            <a:br>
              <a:rPr lang="en-US" b="1" dirty="0" smtClean="0"/>
            </a:br>
            <a:r>
              <a:rPr lang="en-US" b="1" dirty="0" smtClean="0"/>
              <a:t/>
            </a:r>
            <a:br>
              <a:rPr lang="en-US" b="1" dirty="0" smtClean="0"/>
            </a:br>
            <a:r>
              <a:rPr lang="en-US" b="1" dirty="0"/>
              <a:t/>
            </a:r>
            <a:br>
              <a:rPr lang="en-US" b="1" dirty="0"/>
            </a:br>
            <a:r>
              <a:rPr lang="en-US" b="1" dirty="0" smtClean="0"/>
              <a:t/>
            </a:r>
            <a:br>
              <a:rPr lang="en-US" b="1" dirty="0" smtClean="0"/>
            </a:br>
            <a:r>
              <a:rPr lang="en-US" b="1" dirty="0" smtClean="0"/>
              <a:t>Software Project Management</a:t>
            </a:r>
            <a:endParaRPr lang="en-US" b="1" dirty="0"/>
          </a:p>
        </p:txBody>
      </p:sp>
      <p:sp>
        <p:nvSpPr>
          <p:cNvPr id="3" name="Subtitle 2"/>
          <p:cNvSpPr>
            <a:spLocks noGrp="1"/>
          </p:cNvSpPr>
          <p:nvPr>
            <p:ph type="subTitle" idx="1"/>
          </p:nvPr>
        </p:nvSpPr>
        <p:spPr>
          <a:xfrm>
            <a:off x="1524000" y="5746172"/>
            <a:ext cx="9144000" cy="1051501"/>
          </a:xfrm>
        </p:spPr>
        <p:txBody>
          <a:bodyPr/>
          <a:lstStyle/>
          <a:p>
            <a:r>
              <a:rPr lang="en-US" dirty="0" smtClean="0"/>
              <a:t>Lecture 1</a:t>
            </a:r>
          </a:p>
          <a:p>
            <a:r>
              <a:rPr lang="en-US" dirty="0" smtClean="0"/>
              <a:t>Sarah </a:t>
            </a:r>
            <a:r>
              <a:rPr lang="en-US" dirty="0" err="1" smtClean="0"/>
              <a:t>Mazhar</a:t>
            </a:r>
            <a:endParaRPr lang="en-US" dirty="0"/>
          </a:p>
        </p:txBody>
      </p:sp>
      <p:pic>
        <p:nvPicPr>
          <p:cNvPr id="2050" name="Picture 2" descr="Project Management Certificate Online Program - Brentwood Universit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426264" y="13228320"/>
            <a:ext cx="46658044" cy="3169648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2296391" y="4177145"/>
            <a:ext cx="966354" cy="3160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5311023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Solution to Software Crises</a:t>
            </a:r>
            <a:endParaRPr lang="en-US" b="1" dirty="0"/>
          </a:p>
        </p:txBody>
      </p:sp>
      <p:sp>
        <p:nvSpPr>
          <p:cNvPr id="3" name="Content Placeholder 2"/>
          <p:cNvSpPr>
            <a:spLocks noGrp="1"/>
          </p:cNvSpPr>
          <p:nvPr>
            <p:ph idx="1"/>
          </p:nvPr>
        </p:nvSpPr>
        <p:spPr/>
        <p:txBody>
          <a:bodyPr>
            <a:normAutofit fontScale="92500"/>
          </a:bodyPr>
          <a:lstStyle/>
          <a:p>
            <a:r>
              <a:rPr lang="en-US" dirty="0" smtClean="0"/>
              <a:t>As the software is ever-changing, best practices also change. The cumbersome practices are not solutions to new problems so the solution is also not definite…… it is changing.</a:t>
            </a:r>
          </a:p>
          <a:p>
            <a:r>
              <a:rPr lang="en-US" dirty="0" smtClean="0"/>
              <a:t>The good thing about the software </a:t>
            </a:r>
            <a:r>
              <a:rPr lang="en-US" dirty="0"/>
              <a:t>crisis </a:t>
            </a:r>
            <a:r>
              <a:rPr lang="en-US" dirty="0" smtClean="0"/>
              <a:t>is it prompted </a:t>
            </a:r>
            <a:r>
              <a:rPr lang="en-US" dirty="0"/>
              <a:t>the development of new approaches and methodologies to address these challenges. </a:t>
            </a:r>
            <a:endParaRPr lang="en-US" dirty="0" smtClean="0"/>
          </a:p>
          <a:p>
            <a:r>
              <a:rPr lang="en-US" dirty="0" smtClean="0"/>
              <a:t>One </a:t>
            </a:r>
            <a:r>
              <a:rPr lang="en-US" dirty="0"/>
              <a:t>significant response was the emergence of structured programming, software engineering principles, and later, the adoption of </a:t>
            </a:r>
            <a:r>
              <a:rPr lang="en-US" dirty="0" smtClean="0"/>
              <a:t>agile, </a:t>
            </a:r>
            <a:r>
              <a:rPr lang="en-US" dirty="0"/>
              <a:t>iterative development </a:t>
            </a:r>
            <a:r>
              <a:rPr lang="en-US" dirty="0" smtClean="0"/>
              <a:t>practices and especially Software Project management. </a:t>
            </a:r>
          </a:p>
          <a:p>
            <a:r>
              <a:rPr lang="en-US" dirty="0" smtClean="0"/>
              <a:t>These </a:t>
            </a:r>
            <a:r>
              <a:rPr lang="en-US" dirty="0"/>
              <a:t>changes helped to mitigate many of the issues associated with the software crisis.</a:t>
            </a:r>
          </a:p>
        </p:txBody>
      </p:sp>
      <p:sp>
        <p:nvSpPr>
          <p:cNvPr id="4" name="Slide Number Placeholder 3"/>
          <p:cNvSpPr>
            <a:spLocks noGrp="1"/>
          </p:cNvSpPr>
          <p:nvPr>
            <p:ph type="sldNum" sz="quarter" idx="12"/>
          </p:nvPr>
        </p:nvSpPr>
        <p:spPr/>
        <p:txBody>
          <a:bodyPr/>
          <a:lstStyle/>
          <a:p>
            <a:fld id="{B08158B6-A213-4CF8-A4F2-B93F40B52495}" type="slidenum">
              <a:rPr lang="en-US" smtClean="0"/>
              <a:t>10</a:t>
            </a:fld>
            <a:endParaRPr lang="en-US"/>
          </a:p>
        </p:txBody>
      </p:sp>
    </p:spTree>
    <p:extLst>
      <p:ext uri="{BB962C8B-B14F-4D97-AF65-F5344CB8AC3E}">
        <p14:creationId xmlns:p14="http://schemas.microsoft.com/office/powerpoint/2010/main" val="262376154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buNone/>
            </a:pPr>
            <a:r>
              <a:rPr lang="en-US" dirty="0" smtClean="0"/>
              <a:t>A </a:t>
            </a:r>
            <a:r>
              <a:rPr lang="en-US" dirty="0"/>
              <a:t>project is a temporary endeavor undertaken to create a unique product, service, or result.</a:t>
            </a:r>
          </a:p>
          <a:p>
            <a:r>
              <a:rPr lang="en-US" b="1" dirty="0" smtClean="0"/>
              <a:t>Attributes</a:t>
            </a:r>
            <a:r>
              <a:rPr lang="en-US" dirty="0" smtClean="0"/>
              <a:t>:</a:t>
            </a:r>
            <a:endParaRPr lang="en-US" dirty="0"/>
          </a:p>
          <a:p>
            <a:pPr lvl="1"/>
            <a:r>
              <a:rPr lang="en-US" u="sng" dirty="0"/>
              <a:t>Temporary</a:t>
            </a:r>
            <a:r>
              <a:rPr lang="en-US" dirty="0"/>
              <a:t>: Projects have a defined start and end date.</a:t>
            </a:r>
          </a:p>
          <a:p>
            <a:pPr lvl="1"/>
            <a:r>
              <a:rPr lang="en-US" u="sng" dirty="0"/>
              <a:t>Unique: </a:t>
            </a:r>
            <a:r>
              <a:rPr lang="en-US" dirty="0"/>
              <a:t>Each project has specific objectives and deliverables that distinguish it from other work.</a:t>
            </a:r>
          </a:p>
          <a:p>
            <a:pPr lvl="1"/>
            <a:r>
              <a:rPr lang="en-US" u="sng" dirty="0"/>
              <a:t>Goal-Oriented</a:t>
            </a:r>
            <a:r>
              <a:rPr lang="en-US" dirty="0"/>
              <a:t>: Projects are undertaken to achieve a specific goal or outcome</a:t>
            </a:r>
            <a:r>
              <a:rPr lang="en-US" dirty="0" smtClean="0"/>
              <a:t>.</a:t>
            </a:r>
          </a:p>
          <a:p>
            <a:pPr marL="457200" lvl="1" indent="0">
              <a:buNone/>
            </a:pPr>
            <a:endParaRPr lang="en-US" dirty="0"/>
          </a:p>
          <a:p>
            <a:r>
              <a:rPr lang="en-US" b="1" dirty="0" smtClean="0"/>
              <a:t>E.g.</a:t>
            </a:r>
            <a:r>
              <a:rPr lang="en-US" dirty="0" smtClean="0"/>
              <a:t> </a:t>
            </a:r>
            <a:r>
              <a:rPr lang="en-US" dirty="0"/>
              <a:t>Developing a new software application, constructing a building, organizing an event.</a:t>
            </a:r>
          </a:p>
          <a:p>
            <a:endParaRPr lang="en-US" dirty="0"/>
          </a:p>
        </p:txBody>
      </p:sp>
      <p:sp>
        <p:nvSpPr>
          <p:cNvPr id="2" name="Title 1"/>
          <p:cNvSpPr>
            <a:spLocks noGrp="1"/>
          </p:cNvSpPr>
          <p:nvPr>
            <p:ph type="title"/>
          </p:nvPr>
        </p:nvSpPr>
        <p:spPr/>
        <p:txBody>
          <a:bodyPr/>
          <a:lstStyle/>
          <a:p>
            <a:r>
              <a:rPr lang="en-US" dirty="0" smtClean="0"/>
              <a:t>“</a:t>
            </a:r>
            <a:r>
              <a:rPr lang="en-US" b="1" dirty="0" smtClean="0"/>
              <a:t>Project”</a:t>
            </a:r>
            <a:endParaRPr lang="en-US" b="1" dirty="0"/>
          </a:p>
        </p:txBody>
      </p:sp>
    </p:spTree>
    <p:extLst>
      <p:ext uri="{BB962C8B-B14F-4D97-AF65-F5344CB8AC3E}">
        <p14:creationId xmlns:p14="http://schemas.microsoft.com/office/powerpoint/2010/main" val="70600796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“Process”</a:t>
            </a:r>
            <a:endParaRPr lang="en-US" dirty="0"/>
          </a:p>
        </p:txBody>
      </p:sp>
      <p:sp>
        <p:nvSpPr>
          <p:cNvPr id="3" name="Content Placeholder 2"/>
          <p:cNvSpPr>
            <a:spLocks noGrp="1"/>
          </p:cNvSpPr>
          <p:nvPr>
            <p:ph idx="1"/>
          </p:nvPr>
        </p:nvSpPr>
        <p:spPr/>
        <p:txBody>
          <a:bodyPr/>
          <a:lstStyle/>
          <a:p>
            <a:r>
              <a:rPr lang="en-US" dirty="0" smtClean="0"/>
              <a:t>A </a:t>
            </a:r>
            <a:r>
              <a:rPr lang="en-US" dirty="0"/>
              <a:t>process is a series of structured, repeatable activities designed to produce a specific output or result.</a:t>
            </a:r>
          </a:p>
          <a:p>
            <a:r>
              <a:rPr lang="en-US" b="1" dirty="0" smtClean="0"/>
              <a:t>Attributes</a:t>
            </a:r>
            <a:r>
              <a:rPr lang="en-US" dirty="0" smtClean="0"/>
              <a:t>:</a:t>
            </a:r>
            <a:endParaRPr lang="en-US" dirty="0"/>
          </a:p>
          <a:p>
            <a:pPr lvl="1"/>
            <a:r>
              <a:rPr lang="en-US" u="sng" dirty="0"/>
              <a:t>Ongoing</a:t>
            </a:r>
            <a:r>
              <a:rPr lang="en-US" dirty="0"/>
              <a:t>: Processes are continuous and repeatable.</a:t>
            </a:r>
          </a:p>
          <a:p>
            <a:pPr lvl="1"/>
            <a:r>
              <a:rPr lang="en-US" u="sng" dirty="0"/>
              <a:t>Standardized</a:t>
            </a:r>
            <a:r>
              <a:rPr lang="en-US" dirty="0"/>
              <a:t>: They follow established procedures and workflows.</a:t>
            </a:r>
          </a:p>
          <a:p>
            <a:pPr lvl="1"/>
            <a:r>
              <a:rPr lang="en-US" u="sng" dirty="0"/>
              <a:t>Output-Focused</a:t>
            </a:r>
            <a:r>
              <a:rPr lang="en-US" dirty="0"/>
              <a:t>: Processes are designed to produce consistent results</a:t>
            </a:r>
            <a:r>
              <a:rPr lang="en-US" dirty="0" smtClean="0"/>
              <a:t>.</a:t>
            </a:r>
          </a:p>
          <a:p>
            <a:pPr marL="457200" lvl="1" indent="0">
              <a:buNone/>
            </a:pPr>
            <a:endParaRPr lang="en-US" dirty="0"/>
          </a:p>
          <a:p>
            <a:r>
              <a:rPr lang="en-US" b="1" dirty="0" smtClean="0"/>
              <a:t>E.g.</a:t>
            </a:r>
            <a:r>
              <a:rPr lang="en-US" dirty="0" smtClean="0"/>
              <a:t> </a:t>
            </a:r>
            <a:r>
              <a:rPr lang="en-US" dirty="0"/>
              <a:t>Quality assurance processes, procurement processes, change management processes.</a:t>
            </a:r>
          </a:p>
          <a:p>
            <a:endParaRPr lang="en-US" dirty="0"/>
          </a:p>
        </p:txBody>
      </p:sp>
    </p:spTree>
    <p:extLst>
      <p:ext uri="{BB962C8B-B14F-4D97-AF65-F5344CB8AC3E}">
        <p14:creationId xmlns:p14="http://schemas.microsoft.com/office/powerpoint/2010/main" val="316206960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“Program”</a:t>
            </a:r>
            <a:endParaRPr lang="en-US" dirty="0"/>
          </a:p>
        </p:txBody>
      </p:sp>
      <p:sp>
        <p:nvSpPr>
          <p:cNvPr id="3" name="Content Placeholder 2"/>
          <p:cNvSpPr>
            <a:spLocks noGrp="1"/>
          </p:cNvSpPr>
          <p:nvPr>
            <p:ph idx="1"/>
          </p:nvPr>
        </p:nvSpPr>
        <p:spPr/>
        <p:txBody>
          <a:bodyPr>
            <a:normAutofit lnSpcReduction="10000"/>
          </a:bodyPr>
          <a:lstStyle/>
          <a:p>
            <a:r>
              <a:rPr lang="en-US" dirty="0" smtClean="0"/>
              <a:t>A </a:t>
            </a:r>
            <a:r>
              <a:rPr lang="en-US" dirty="0"/>
              <a:t>program is a collection of related projects and activities managed and coordinated together to achieve strategic objectives.</a:t>
            </a:r>
          </a:p>
          <a:p>
            <a:r>
              <a:rPr lang="en-US" b="1" dirty="0"/>
              <a:t>A</a:t>
            </a:r>
            <a:r>
              <a:rPr lang="en-US" b="1" dirty="0" smtClean="0"/>
              <a:t>ttributes</a:t>
            </a:r>
            <a:r>
              <a:rPr lang="en-US" dirty="0" smtClean="0"/>
              <a:t>:</a:t>
            </a:r>
            <a:endParaRPr lang="en-US" dirty="0"/>
          </a:p>
          <a:p>
            <a:pPr lvl="1"/>
            <a:r>
              <a:rPr lang="en-US" dirty="0"/>
              <a:t>Multiple Projects: Programs encompass several interrelated projects.</a:t>
            </a:r>
          </a:p>
          <a:p>
            <a:pPr lvl="1"/>
            <a:r>
              <a:rPr lang="en-US" dirty="0"/>
              <a:t>Strategic Alignment: Programs align with an organization's strategic goals and objectives.</a:t>
            </a:r>
          </a:p>
          <a:p>
            <a:pPr lvl="1"/>
            <a:r>
              <a:rPr lang="en-US" dirty="0"/>
              <a:t>Centralized Management: They are managed as a whole to maximize benefits and optimize resource allocation.</a:t>
            </a:r>
          </a:p>
          <a:p>
            <a:r>
              <a:rPr lang="en-US" b="1" dirty="0" smtClean="0"/>
              <a:t>E.g.</a:t>
            </a:r>
            <a:r>
              <a:rPr lang="en-US" dirty="0" smtClean="0"/>
              <a:t>: </a:t>
            </a:r>
            <a:r>
              <a:rPr lang="en-US" dirty="0"/>
              <a:t>Implementing an enterprise-wide IT system that includes multiple projects like software development, hardware acquisition, and user training.</a:t>
            </a:r>
          </a:p>
          <a:p>
            <a:endParaRPr lang="en-US" dirty="0"/>
          </a:p>
        </p:txBody>
      </p:sp>
    </p:spTree>
    <p:extLst>
      <p:ext uri="{BB962C8B-B14F-4D97-AF65-F5344CB8AC3E}">
        <p14:creationId xmlns:p14="http://schemas.microsoft.com/office/powerpoint/2010/main" val="81312955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Portfolio</a:t>
            </a:r>
            <a:endParaRPr lang="en-US" dirty="0"/>
          </a:p>
        </p:txBody>
      </p:sp>
      <p:sp>
        <p:nvSpPr>
          <p:cNvPr id="3" name="Content Placeholder 2"/>
          <p:cNvSpPr>
            <a:spLocks noGrp="1"/>
          </p:cNvSpPr>
          <p:nvPr>
            <p:ph idx="1"/>
          </p:nvPr>
        </p:nvSpPr>
        <p:spPr/>
        <p:txBody>
          <a:bodyPr>
            <a:normAutofit fontScale="92500"/>
          </a:bodyPr>
          <a:lstStyle/>
          <a:p>
            <a:pPr marL="0" indent="0">
              <a:buNone/>
            </a:pPr>
            <a:r>
              <a:rPr lang="en-US" dirty="0" smtClean="0"/>
              <a:t>A </a:t>
            </a:r>
            <a:r>
              <a:rPr lang="en-US" dirty="0"/>
              <a:t>portfolio is a collection of programs, projects, and other work that is grouped together for strategic management and decision-making purposes.</a:t>
            </a:r>
          </a:p>
          <a:p>
            <a:r>
              <a:rPr lang="en-US" b="1" dirty="0" smtClean="0"/>
              <a:t>Attributes</a:t>
            </a:r>
            <a:r>
              <a:rPr lang="en-US" dirty="0" smtClean="0"/>
              <a:t>:</a:t>
            </a:r>
            <a:endParaRPr lang="en-US" dirty="0"/>
          </a:p>
          <a:p>
            <a:pPr lvl="1"/>
            <a:r>
              <a:rPr lang="en-US" u="sng" dirty="0"/>
              <a:t>Broad Scope</a:t>
            </a:r>
            <a:r>
              <a:rPr lang="en-US" dirty="0"/>
              <a:t>: Portfolios encompass a wide range of programs, projects, and initiatives.</a:t>
            </a:r>
          </a:p>
          <a:p>
            <a:pPr lvl="1"/>
            <a:r>
              <a:rPr lang="en-US" u="sng" dirty="0"/>
              <a:t>Strategic Alignment</a:t>
            </a:r>
            <a:r>
              <a:rPr lang="en-US" dirty="0"/>
              <a:t>: They align with an organization's strategic plan and priorities.</a:t>
            </a:r>
          </a:p>
          <a:p>
            <a:pPr lvl="1"/>
            <a:r>
              <a:rPr lang="en-US" u="sng" dirty="0"/>
              <a:t>Prioritization</a:t>
            </a:r>
            <a:r>
              <a:rPr lang="en-US" dirty="0"/>
              <a:t>: Portfolios involve the selection and prioritization of programs and projects to achieve the organization's objectives.</a:t>
            </a:r>
          </a:p>
          <a:p>
            <a:r>
              <a:rPr lang="en-US" b="1" dirty="0" smtClean="0"/>
              <a:t>E.g.</a:t>
            </a:r>
            <a:r>
              <a:rPr lang="en-US" dirty="0" smtClean="0"/>
              <a:t> </a:t>
            </a:r>
            <a:r>
              <a:rPr lang="en-US" dirty="0"/>
              <a:t>An organization's portfolio might include multiple programs and projects across various departments, such as IT projects, marketing campaigns, and product development efforts.</a:t>
            </a:r>
          </a:p>
          <a:p>
            <a:endParaRPr lang="en-US" dirty="0"/>
          </a:p>
        </p:txBody>
      </p:sp>
    </p:spTree>
    <p:extLst>
      <p:ext uri="{BB962C8B-B14F-4D97-AF65-F5344CB8AC3E}">
        <p14:creationId xmlns:p14="http://schemas.microsoft.com/office/powerpoint/2010/main" val="130830390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normAutofit fontScale="92500" lnSpcReduction="10000"/>
          </a:bodyPr>
          <a:lstStyle/>
          <a:p>
            <a:r>
              <a:rPr lang="en-US" dirty="0"/>
              <a:t>In summary, project management involves different levels of work and management:</a:t>
            </a:r>
          </a:p>
          <a:p>
            <a:r>
              <a:rPr lang="en-US" dirty="0"/>
              <a:t>A </a:t>
            </a:r>
            <a:r>
              <a:rPr lang="en-US" b="1" dirty="0"/>
              <a:t>project</a:t>
            </a:r>
            <a:r>
              <a:rPr lang="en-US" dirty="0"/>
              <a:t> is a specific, temporary effort to achieve a unique outcome.</a:t>
            </a:r>
          </a:p>
          <a:p>
            <a:r>
              <a:rPr lang="en-US" dirty="0"/>
              <a:t>A </a:t>
            </a:r>
            <a:r>
              <a:rPr lang="en-US" b="1" dirty="0"/>
              <a:t>process</a:t>
            </a:r>
            <a:r>
              <a:rPr lang="en-US" dirty="0"/>
              <a:t> is a repeatable set of activities aimed at producing consistent results.</a:t>
            </a:r>
          </a:p>
          <a:p>
            <a:r>
              <a:rPr lang="en-US" dirty="0"/>
              <a:t>A </a:t>
            </a:r>
            <a:r>
              <a:rPr lang="en-US" b="1" dirty="0"/>
              <a:t>program</a:t>
            </a:r>
            <a:r>
              <a:rPr lang="en-US" dirty="0"/>
              <a:t> is a collection of related projects managed together to achieve strategic objectives.</a:t>
            </a:r>
          </a:p>
          <a:p>
            <a:r>
              <a:rPr lang="en-US" dirty="0"/>
              <a:t>A </a:t>
            </a:r>
            <a:r>
              <a:rPr lang="en-US" b="1" dirty="0"/>
              <a:t>portfolio</a:t>
            </a:r>
            <a:r>
              <a:rPr lang="en-US" dirty="0"/>
              <a:t> is a strategic grouping of programs, projects, and other work to align with organizational goals and priorities.</a:t>
            </a:r>
          </a:p>
          <a:p>
            <a:pPr marL="0" indent="0">
              <a:buNone/>
            </a:pPr>
            <a:r>
              <a:rPr lang="en-US" dirty="0"/>
              <a:t>Understanding these distinctions is essential for effective project management and organizational decision-making.</a:t>
            </a:r>
          </a:p>
          <a:p>
            <a:endParaRPr lang="en-US" dirty="0"/>
          </a:p>
        </p:txBody>
      </p:sp>
    </p:spTree>
    <p:extLst>
      <p:ext uri="{BB962C8B-B14F-4D97-AF65-F5344CB8AC3E}">
        <p14:creationId xmlns:p14="http://schemas.microsoft.com/office/powerpoint/2010/main" val="160956959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Software project management- Definition</a:t>
            </a:r>
            <a:endParaRPr lang="en-US" b="1" dirty="0"/>
          </a:p>
        </p:txBody>
      </p:sp>
      <p:sp>
        <p:nvSpPr>
          <p:cNvPr id="3" name="Content Placeholder 2"/>
          <p:cNvSpPr>
            <a:spLocks noGrp="1"/>
          </p:cNvSpPr>
          <p:nvPr>
            <p:ph idx="1"/>
          </p:nvPr>
        </p:nvSpPr>
        <p:spPr/>
        <p:txBody>
          <a:bodyPr>
            <a:normAutofit/>
          </a:bodyPr>
          <a:lstStyle/>
          <a:p>
            <a:r>
              <a:rPr lang="en-US" dirty="0" smtClean="0"/>
              <a:t>Software </a:t>
            </a:r>
            <a:r>
              <a:rPr lang="en-US" dirty="0"/>
              <a:t>project management is a specialized field of project management that focuses on planning, executing, monitoring, and controlling software development projects. </a:t>
            </a:r>
            <a:endParaRPr lang="en-US" dirty="0" smtClean="0"/>
          </a:p>
          <a:p>
            <a:endParaRPr lang="en-US" dirty="0" smtClean="0"/>
          </a:p>
          <a:p>
            <a:r>
              <a:rPr lang="en-US" dirty="0" smtClean="0"/>
              <a:t>It </a:t>
            </a:r>
            <a:r>
              <a:rPr lang="en-US" dirty="0"/>
              <a:t>involves a range of activities aimed at delivering high-quality software products within the constraints of time, budget, and scope. </a:t>
            </a:r>
            <a:endParaRPr lang="en-US" dirty="0" smtClean="0"/>
          </a:p>
        </p:txBody>
      </p:sp>
    </p:spTree>
    <p:extLst>
      <p:ext uri="{BB962C8B-B14F-4D97-AF65-F5344CB8AC3E}">
        <p14:creationId xmlns:p14="http://schemas.microsoft.com/office/powerpoint/2010/main" val="185442266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Triple Constraints of Project Management</a:t>
            </a:r>
            <a:endParaRPr lang="en-US" b="1" dirty="0"/>
          </a:p>
        </p:txBody>
      </p:sp>
      <p:sp>
        <p:nvSpPr>
          <p:cNvPr id="3" name="Content Placeholder 2"/>
          <p:cNvSpPr>
            <a:spLocks noGrp="1"/>
          </p:cNvSpPr>
          <p:nvPr>
            <p:ph idx="1"/>
          </p:nvPr>
        </p:nvSpPr>
        <p:spPr>
          <a:xfrm>
            <a:off x="838200" y="1825625"/>
            <a:ext cx="6008914" cy="4351338"/>
          </a:xfrm>
        </p:spPr>
        <p:txBody>
          <a:bodyPr/>
          <a:lstStyle/>
          <a:p>
            <a:r>
              <a:rPr lang="en-US" dirty="0" smtClean="0"/>
              <a:t>According </a:t>
            </a:r>
            <a:r>
              <a:rPr lang="en-US" dirty="0"/>
              <a:t>to the Triple Constraints of Project Management, the project's costs, time, and scope all impact its success. </a:t>
            </a:r>
            <a:endParaRPr lang="en-US" dirty="0" smtClean="0"/>
          </a:p>
          <a:p>
            <a:r>
              <a:rPr lang="en-US" dirty="0" smtClean="0"/>
              <a:t>A </a:t>
            </a:r>
            <a:r>
              <a:rPr lang="en-US" dirty="0"/>
              <a:t>project </a:t>
            </a:r>
            <a:r>
              <a:rPr lang="en-US" dirty="0" smtClean="0"/>
              <a:t>manager is the one who </a:t>
            </a:r>
            <a:r>
              <a:rPr lang="en-US" dirty="0"/>
              <a:t>can maintain control of the triple constraints by balancing these three constraints via tradeoffs.</a:t>
            </a:r>
            <a:endParaRPr lang="en-US" dirty="0" smtClean="0"/>
          </a:p>
          <a:p>
            <a:endParaRPr lang="en-US" dirty="0"/>
          </a:p>
        </p:txBody>
      </p:sp>
      <p:pic>
        <p:nvPicPr>
          <p:cNvPr id="5" name="Picture 4"/>
          <p:cNvPicPr>
            <a:picLocks noChangeAspect="1"/>
          </p:cNvPicPr>
          <p:nvPr/>
        </p:nvPicPr>
        <p:blipFill>
          <a:blip r:embed="rId2"/>
          <a:stretch>
            <a:fillRect/>
          </a:stretch>
        </p:blipFill>
        <p:spPr>
          <a:xfrm>
            <a:off x="0" y="5148943"/>
            <a:ext cx="2231515" cy="1709057"/>
          </a:xfrm>
          <a:prstGeom prst="rect">
            <a:avLst/>
          </a:prstGeom>
        </p:spPr>
      </p:pic>
      <p:pic>
        <p:nvPicPr>
          <p:cNvPr id="4" name="Picture 3"/>
          <p:cNvPicPr>
            <a:picLocks noChangeAspect="1"/>
          </p:cNvPicPr>
          <p:nvPr/>
        </p:nvPicPr>
        <p:blipFill>
          <a:blip r:embed="rId3"/>
          <a:stretch>
            <a:fillRect/>
          </a:stretch>
        </p:blipFill>
        <p:spPr>
          <a:xfrm>
            <a:off x="7685314" y="1295476"/>
            <a:ext cx="4339318" cy="5241110"/>
          </a:xfrm>
          <a:prstGeom prst="rect">
            <a:avLst/>
          </a:prstGeom>
        </p:spPr>
      </p:pic>
    </p:spTree>
    <p:extLst>
      <p:ext uri="{BB962C8B-B14F-4D97-AF65-F5344CB8AC3E}">
        <p14:creationId xmlns:p14="http://schemas.microsoft.com/office/powerpoint/2010/main" val="76897027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Importance</a:t>
            </a:r>
            <a:endParaRPr lang="en-US" b="1" dirty="0"/>
          </a:p>
        </p:txBody>
      </p:sp>
      <p:sp>
        <p:nvSpPr>
          <p:cNvPr id="3" name="Content Placeholder 2"/>
          <p:cNvSpPr>
            <a:spLocks noGrp="1"/>
          </p:cNvSpPr>
          <p:nvPr>
            <p:ph idx="1"/>
          </p:nvPr>
        </p:nvSpPr>
        <p:spPr>
          <a:xfrm>
            <a:off x="863599" y="1690688"/>
            <a:ext cx="10515600" cy="4351338"/>
          </a:xfrm>
        </p:spPr>
        <p:txBody>
          <a:bodyPr/>
          <a:lstStyle/>
          <a:p>
            <a:r>
              <a:rPr lang="en-US" dirty="0" smtClean="0"/>
              <a:t>Effective project </a:t>
            </a:r>
            <a:r>
              <a:rPr lang="en-US" dirty="0"/>
              <a:t>management can lead to increased </a:t>
            </a:r>
            <a:r>
              <a:rPr lang="en-US" dirty="0" smtClean="0"/>
              <a:t>productivity (project completed successfully), quality (meeting their intended goals), </a:t>
            </a:r>
            <a:r>
              <a:rPr lang="en-US" dirty="0"/>
              <a:t>and customer </a:t>
            </a:r>
            <a:r>
              <a:rPr lang="en-US" dirty="0" smtClean="0"/>
              <a:t>(stakeholders) satisfaction.</a:t>
            </a:r>
          </a:p>
          <a:p>
            <a:r>
              <a:rPr lang="en-US" dirty="0" smtClean="0"/>
              <a:t>How are software project goals achieved?</a:t>
            </a:r>
          </a:p>
          <a:p>
            <a:endParaRPr lang="en-US" dirty="0"/>
          </a:p>
        </p:txBody>
      </p:sp>
      <p:sp>
        <p:nvSpPr>
          <p:cNvPr id="5" name="TextBox 4"/>
          <p:cNvSpPr txBox="1"/>
          <p:nvPr/>
        </p:nvSpPr>
        <p:spPr>
          <a:xfrm>
            <a:off x="939800" y="4365428"/>
            <a:ext cx="1921933" cy="369332"/>
          </a:xfrm>
          <a:prstGeom prst="rect">
            <a:avLst/>
          </a:prstGeom>
          <a:noFill/>
        </p:spPr>
        <p:txBody>
          <a:bodyPr wrap="square" rtlCol="0">
            <a:spAutoFit/>
          </a:bodyPr>
          <a:lstStyle/>
          <a:p>
            <a:r>
              <a:rPr lang="en-US" dirty="0"/>
              <a:t>T</a:t>
            </a:r>
            <a:r>
              <a:rPr lang="en-US" dirty="0" smtClean="0"/>
              <a:t>eamwork</a:t>
            </a:r>
            <a:endParaRPr lang="en-US" dirty="0"/>
          </a:p>
        </p:txBody>
      </p:sp>
      <p:sp>
        <p:nvSpPr>
          <p:cNvPr id="6" name="TextBox 5"/>
          <p:cNvSpPr txBox="1"/>
          <p:nvPr/>
        </p:nvSpPr>
        <p:spPr>
          <a:xfrm>
            <a:off x="939800" y="4861230"/>
            <a:ext cx="1786467" cy="369332"/>
          </a:xfrm>
          <a:prstGeom prst="rect">
            <a:avLst/>
          </a:prstGeom>
          <a:noFill/>
        </p:spPr>
        <p:txBody>
          <a:bodyPr wrap="square" rtlCol="0">
            <a:spAutoFit/>
          </a:bodyPr>
          <a:lstStyle/>
          <a:p>
            <a:r>
              <a:rPr lang="en-US" dirty="0"/>
              <a:t>C</a:t>
            </a:r>
            <a:r>
              <a:rPr lang="en-US" dirty="0" smtClean="0"/>
              <a:t>ommunication</a:t>
            </a:r>
            <a:endParaRPr lang="en-US" dirty="0"/>
          </a:p>
        </p:txBody>
      </p:sp>
      <p:sp>
        <p:nvSpPr>
          <p:cNvPr id="7" name="TextBox 6"/>
          <p:cNvSpPr txBox="1"/>
          <p:nvPr/>
        </p:nvSpPr>
        <p:spPr>
          <a:xfrm>
            <a:off x="922866" y="5357032"/>
            <a:ext cx="2142067" cy="369332"/>
          </a:xfrm>
          <a:prstGeom prst="rect">
            <a:avLst/>
          </a:prstGeom>
          <a:noFill/>
        </p:spPr>
        <p:txBody>
          <a:bodyPr wrap="square" rtlCol="0">
            <a:spAutoFit/>
          </a:bodyPr>
          <a:lstStyle/>
          <a:p>
            <a:r>
              <a:rPr lang="en-US" dirty="0"/>
              <a:t>P</a:t>
            </a:r>
            <a:r>
              <a:rPr lang="en-US" dirty="0" smtClean="0"/>
              <a:t>roblem-solving</a:t>
            </a:r>
            <a:endParaRPr lang="en-US" dirty="0"/>
          </a:p>
        </p:txBody>
      </p:sp>
      <p:pic>
        <p:nvPicPr>
          <p:cNvPr id="8" name="Picture 7"/>
          <p:cNvPicPr>
            <a:picLocks noChangeAspect="1"/>
          </p:cNvPicPr>
          <p:nvPr/>
        </p:nvPicPr>
        <p:blipFill>
          <a:blip r:embed="rId2"/>
          <a:stretch>
            <a:fillRect/>
          </a:stretch>
        </p:blipFill>
        <p:spPr>
          <a:xfrm>
            <a:off x="4095796" y="3657601"/>
            <a:ext cx="3424645" cy="2421466"/>
          </a:xfrm>
          <a:prstGeom prst="rect">
            <a:avLst/>
          </a:prstGeom>
          <a:ln w="57150">
            <a:solidFill>
              <a:schemeClr val="tx1"/>
            </a:solidFill>
          </a:ln>
        </p:spPr>
      </p:pic>
      <p:sp>
        <p:nvSpPr>
          <p:cNvPr id="9" name="TextBox 8"/>
          <p:cNvSpPr txBox="1"/>
          <p:nvPr/>
        </p:nvSpPr>
        <p:spPr>
          <a:xfrm>
            <a:off x="3293533" y="6231467"/>
            <a:ext cx="4182532" cy="369332"/>
          </a:xfrm>
          <a:prstGeom prst="rect">
            <a:avLst/>
          </a:prstGeom>
          <a:noFill/>
        </p:spPr>
        <p:txBody>
          <a:bodyPr wrap="square" rtlCol="0">
            <a:spAutoFit/>
          </a:bodyPr>
          <a:lstStyle/>
          <a:p>
            <a:pPr algn="ctr"/>
            <a:r>
              <a:rPr lang="en-US" dirty="0" smtClean="0"/>
              <a:t>A software Project- Search Engine</a:t>
            </a:r>
            <a:endParaRPr lang="en-US" dirty="0"/>
          </a:p>
        </p:txBody>
      </p:sp>
      <p:sp>
        <p:nvSpPr>
          <p:cNvPr id="12" name="Right Brace 11"/>
          <p:cNvSpPr/>
          <p:nvPr/>
        </p:nvSpPr>
        <p:spPr>
          <a:xfrm>
            <a:off x="2709334" y="4289609"/>
            <a:ext cx="469899" cy="151257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TextBox 12"/>
          <p:cNvSpPr txBox="1"/>
          <p:nvPr/>
        </p:nvSpPr>
        <p:spPr>
          <a:xfrm>
            <a:off x="8407396" y="4538064"/>
            <a:ext cx="2370667" cy="646331"/>
          </a:xfrm>
          <a:prstGeom prst="rect">
            <a:avLst/>
          </a:prstGeom>
          <a:noFill/>
        </p:spPr>
        <p:txBody>
          <a:bodyPr wrap="square" rtlCol="0">
            <a:spAutoFit/>
          </a:bodyPr>
          <a:lstStyle/>
          <a:p>
            <a:pPr algn="ctr"/>
            <a:r>
              <a:rPr lang="en-US" dirty="0" smtClean="0"/>
              <a:t>Project Goals Achievement</a:t>
            </a:r>
            <a:endParaRPr lang="en-US" dirty="0"/>
          </a:p>
        </p:txBody>
      </p:sp>
      <p:cxnSp>
        <p:nvCxnSpPr>
          <p:cNvPr id="15" name="Straight Arrow Connector 14"/>
          <p:cNvCxnSpPr/>
          <p:nvPr/>
        </p:nvCxnSpPr>
        <p:spPr>
          <a:xfrm>
            <a:off x="3293533" y="5043142"/>
            <a:ext cx="22860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7831659" y="5040385"/>
            <a:ext cx="736584" cy="275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205814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1336" y="365125"/>
            <a:ext cx="3356264" cy="2149475"/>
          </a:xfrm>
        </p:spPr>
        <p:txBody>
          <a:bodyPr>
            <a:normAutofit/>
          </a:bodyPr>
          <a:lstStyle/>
          <a:p>
            <a:r>
              <a:rPr lang="en-US" b="1" dirty="0" smtClean="0"/>
              <a:t>Roles in Project Management</a:t>
            </a:r>
            <a:endParaRPr lang="en-US" b="1" dirty="0"/>
          </a:p>
        </p:txBody>
      </p:sp>
      <p:pic>
        <p:nvPicPr>
          <p:cNvPr id="4" name="Content Placeholder 3"/>
          <p:cNvPicPr>
            <a:picLocks noGrp="1" noChangeAspect="1"/>
          </p:cNvPicPr>
          <p:nvPr>
            <p:ph idx="1"/>
          </p:nvPr>
        </p:nvPicPr>
        <p:blipFill>
          <a:blip r:embed="rId2"/>
          <a:stretch>
            <a:fillRect/>
          </a:stretch>
        </p:blipFill>
        <p:spPr>
          <a:xfrm>
            <a:off x="3932599" y="8594"/>
            <a:ext cx="6811601" cy="6850231"/>
          </a:xfrm>
          <a:prstGeom prst="rect">
            <a:avLst/>
          </a:prstGeom>
        </p:spPr>
      </p:pic>
    </p:spTree>
    <p:extLst>
      <p:ext uri="{BB962C8B-B14F-4D97-AF65-F5344CB8AC3E}">
        <p14:creationId xmlns:p14="http://schemas.microsoft.com/office/powerpoint/2010/main" val="235212742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888457"/>
          </a:xfrm>
        </p:spPr>
        <p:txBody>
          <a:bodyPr>
            <a:normAutofit fontScale="90000"/>
          </a:bodyPr>
          <a:lstStyle/>
          <a:p>
            <a:r>
              <a:rPr lang="en-US" dirty="0" smtClean="0"/>
              <a:t>Why it was needed to have </a:t>
            </a:r>
            <a:r>
              <a:rPr lang="en-US" smtClean="0"/>
              <a:t>Project management… </a:t>
            </a:r>
            <a:endParaRPr lang="en-US" dirty="0"/>
          </a:p>
        </p:txBody>
      </p:sp>
      <p:sp>
        <p:nvSpPr>
          <p:cNvPr id="3" name="Content Placeholder 2"/>
          <p:cNvSpPr>
            <a:spLocks noGrp="1"/>
          </p:cNvSpPr>
          <p:nvPr>
            <p:ph idx="1"/>
          </p:nvPr>
        </p:nvSpPr>
        <p:spPr>
          <a:xfrm>
            <a:off x="795365" y="1550695"/>
            <a:ext cx="10515600" cy="4351338"/>
          </a:xfrm>
        </p:spPr>
        <p:txBody>
          <a:bodyPr/>
          <a:lstStyle/>
          <a:p>
            <a:r>
              <a:rPr lang="en-US" dirty="0" smtClean="0"/>
              <a:t>Why it was needed to do Project Management in Software Industry</a:t>
            </a:r>
            <a:endParaRPr lang="en-US" dirty="0"/>
          </a:p>
        </p:txBody>
      </p:sp>
      <p:sp>
        <p:nvSpPr>
          <p:cNvPr id="4" name="Oval 3"/>
          <p:cNvSpPr/>
          <p:nvPr/>
        </p:nvSpPr>
        <p:spPr>
          <a:xfrm>
            <a:off x="1077731" y="2264351"/>
            <a:ext cx="3948546" cy="38758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Project Management</a:t>
            </a:r>
          </a:p>
          <a:p>
            <a:pPr algn="ctr"/>
            <a:endParaRPr lang="en-US" dirty="0"/>
          </a:p>
          <a:p>
            <a:pPr algn="ctr"/>
            <a:endParaRPr lang="en-US" dirty="0" smtClean="0"/>
          </a:p>
          <a:p>
            <a:pPr algn="ctr"/>
            <a:endParaRPr lang="en-US" dirty="0"/>
          </a:p>
          <a:p>
            <a:pPr algn="ctr"/>
            <a:endParaRPr lang="en-US" dirty="0" smtClean="0"/>
          </a:p>
          <a:p>
            <a:pPr algn="ctr"/>
            <a:endParaRPr lang="en-US" dirty="0"/>
          </a:p>
          <a:p>
            <a:pPr algn="ctr"/>
            <a:endParaRPr lang="en-US" dirty="0"/>
          </a:p>
        </p:txBody>
      </p:sp>
      <p:sp>
        <p:nvSpPr>
          <p:cNvPr id="5" name="Oval 4"/>
          <p:cNvSpPr/>
          <p:nvPr/>
        </p:nvSpPr>
        <p:spPr>
          <a:xfrm>
            <a:off x="5773772" y="2195257"/>
            <a:ext cx="3948546" cy="38758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Software Engineering</a:t>
            </a:r>
          </a:p>
          <a:p>
            <a:pPr algn="ctr"/>
            <a:endParaRPr lang="en-US" dirty="0"/>
          </a:p>
          <a:p>
            <a:pPr algn="ctr"/>
            <a:endParaRPr lang="en-US" dirty="0" smtClean="0"/>
          </a:p>
          <a:p>
            <a:pPr algn="ctr"/>
            <a:endParaRPr lang="en-US" dirty="0"/>
          </a:p>
          <a:p>
            <a:pPr algn="ctr"/>
            <a:endParaRPr lang="en-US" dirty="0" smtClean="0"/>
          </a:p>
          <a:p>
            <a:pPr algn="ctr"/>
            <a:endParaRPr lang="en-US" dirty="0"/>
          </a:p>
          <a:p>
            <a:pPr algn="ctr"/>
            <a:endParaRPr lang="en-US" dirty="0"/>
          </a:p>
        </p:txBody>
      </p:sp>
      <p:sp>
        <p:nvSpPr>
          <p:cNvPr id="6" name="Oval 5"/>
          <p:cNvSpPr/>
          <p:nvPr/>
        </p:nvSpPr>
        <p:spPr>
          <a:xfrm>
            <a:off x="5936159" y="3538103"/>
            <a:ext cx="1070264" cy="945572"/>
          </a:xfrm>
          <a:prstGeom prst="ellips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smtClean="0"/>
              <a:t>Project </a:t>
            </a:r>
            <a:r>
              <a:rPr lang="en-US" sz="800" dirty="0" smtClean="0"/>
              <a:t>Management</a:t>
            </a:r>
            <a:endParaRPr lang="en-US" sz="800" dirty="0"/>
          </a:p>
        </p:txBody>
      </p:sp>
      <p:sp>
        <p:nvSpPr>
          <p:cNvPr id="7" name="Oval 6"/>
          <p:cNvSpPr/>
          <p:nvPr/>
        </p:nvSpPr>
        <p:spPr>
          <a:xfrm>
            <a:off x="6262823" y="4479778"/>
            <a:ext cx="1070264" cy="945572"/>
          </a:xfrm>
          <a:prstGeom prst="ellips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smtClean="0"/>
              <a:t>Analysis</a:t>
            </a:r>
            <a:endParaRPr lang="en-US" sz="800" dirty="0"/>
          </a:p>
        </p:txBody>
      </p:sp>
      <p:sp>
        <p:nvSpPr>
          <p:cNvPr id="8" name="Oval 7"/>
          <p:cNvSpPr/>
          <p:nvPr/>
        </p:nvSpPr>
        <p:spPr>
          <a:xfrm>
            <a:off x="8311808" y="4511561"/>
            <a:ext cx="1070264" cy="945572"/>
          </a:xfrm>
          <a:prstGeom prst="ellips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smtClean="0"/>
              <a:t>Development</a:t>
            </a:r>
            <a:endParaRPr lang="en-US" sz="800" dirty="0"/>
          </a:p>
        </p:txBody>
      </p:sp>
      <p:sp>
        <p:nvSpPr>
          <p:cNvPr id="9" name="Oval 8"/>
          <p:cNvSpPr/>
          <p:nvPr/>
        </p:nvSpPr>
        <p:spPr>
          <a:xfrm>
            <a:off x="7287625" y="4956461"/>
            <a:ext cx="1070264" cy="945572"/>
          </a:xfrm>
          <a:prstGeom prst="ellips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smtClean="0"/>
              <a:t>Design</a:t>
            </a:r>
            <a:endParaRPr lang="en-US" sz="800" dirty="0"/>
          </a:p>
        </p:txBody>
      </p:sp>
      <p:sp>
        <p:nvSpPr>
          <p:cNvPr id="10" name="Oval 9"/>
          <p:cNvSpPr/>
          <p:nvPr/>
        </p:nvSpPr>
        <p:spPr>
          <a:xfrm>
            <a:off x="1357532" y="3623940"/>
            <a:ext cx="1070264" cy="945572"/>
          </a:xfrm>
          <a:prstGeom prst="ellips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smtClean="0"/>
              <a:t>Software</a:t>
            </a:r>
          </a:p>
          <a:p>
            <a:pPr algn="ctr"/>
            <a:r>
              <a:rPr lang="en-US" sz="900" dirty="0" smtClean="0"/>
              <a:t>Project </a:t>
            </a:r>
            <a:r>
              <a:rPr lang="en-US" sz="800" dirty="0" smtClean="0"/>
              <a:t>Management</a:t>
            </a:r>
            <a:endParaRPr lang="en-US" sz="800" dirty="0"/>
          </a:p>
        </p:txBody>
      </p:sp>
      <p:sp>
        <p:nvSpPr>
          <p:cNvPr id="11" name="Oval 10"/>
          <p:cNvSpPr/>
          <p:nvPr/>
        </p:nvSpPr>
        <p:spPr>
          <a:xfrm>
            <a:off x="1776134" y="4677754"/>
            <a:ext cx="1070264" cy="945572"/>
          </a:xfrm>
          <a:prstGeom prst="ellips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smtClean="0"/>
              <a:t>Business Project Management</a:t>
            </a:r>
            <a:endParaRPr lang="en-US" sz="800" dirty="0"/>
          </a:p>
        </p:txBody>
      </p:sp>
      <p:sp>
        <p:nvSpPr>
          <p:cNvPr id="12" name="Oval 11"/>
          <p:cNvSpPr/>
          <p:nvPr/>
        </p:nvSpPr>
        <p:spPr>
          <a:xfrm>
            <a:off x="3752421" y="3623940"/>
            <a:ext cx="1070264" cy="945572"/>
          </a:xfrm>
          <a:prstGeom prst="ellips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a:t>
            </a:r>
            <a:endParaRPr lang="en-US" sz="1600" dirty="0"/>
          </a:p>
        </p:txBody>
      </p:sp>
      <p:sp>
        <p:nvSpPr>
          <p:cNvPr id="13" name="Oval 12"/>
          <p:cNvSpPr/>
          <p:nvPr/>
        </p:nvSpPr>
        <p:spPr>
          <a:xfrm>
            <a:off x="3120175" y="4714556"/>
            <a:ext cx="1070264" cy="945572"/>
          </a:xfrm>
          <a:prstGeom prst="ellips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smtClean="0"/>
              <a:t>Engineering Project Management</a:t>
            </a:r>
            <a:endParaRPr lang="en-US" sz="800" dirty="0"/>
          </a:p>
        </p:txBody>
      </p:sp>
      <p:sp>
        <p:nvSpPr>
          <p:cNvPr id="14" name="Oval 13"/>
          <p:cNvSpPr/>
          <p:nvPr/>
        </p:nvSpPr>
        <p:spPr>
          <a:xfrm>
            <a:off x="8441314" y="3534206"/>
            <a:ext cx="1070264" cy="945572"/>
          </a:xfrm>
          <a:prstGeom prst="ellips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t>
            </a:r>
            <a:endParaRPr lang="en-US" dirty="0"/>
          </a:p>
        </p:txBody>
      </p:sp>
    </p:spTree>
    <p:extLst>
      <p:ext uri="{BB962C8B-B14F-4D97-AF65-F5344CB8AC3E}">
        <p14:creationId xmlns:p14="http://schemas.microsoft.com/office/powerpoint/2010/main" val="15376234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647700" cy="6035675"/>
          </a:xfrm>
        </p:spPr>
        <p:txBody>
          <a:bodyPr vert="vert270">
            <a:normAutofit fontScale="90000"/>
          </a:bodyPr>
          <a:lstStyle/>
          <a:p>
            <a:pPr algn="ctr"/>
            <a:r>
              <a:rPr lang="en-US" b="1" dirty="0" smtClean="0"/>
              <a:t>A Project Manager</a:t>
            </a:r>
            <a:endParaRPr lang="en-US" b="1" dirty="0"/>
          </a:p>
        </p:txBody>
      </p:sp>
      <p:pic>
        <p:nvPicPr>
          <p:cNvPr id="4" name="Picture 3"/>
          <p:cNvPicPr>
            <a:picLocks noChangeAspect="1"/>
          </p:cNvPicPr>
          <p:nvPr/>
        </p:nvPicPr>
        <p:blipFill>
          <a:blip r:embed="rId2"/>
          <a:stretch>
            <a:fillRect/>
          </a:stretch>
        </p:blipFill>
        <p:spPr>
          <a:xfrm>
            <a:off x="1781175" y="0"/>
            <a:ext cx="8775990" cy="6858000"/>
          </a:xfrm>
          <a:prstGeom prst="rect">
            <a:avLst/>
          </a:prstGeom>
        </p:spPr>
      </p:pic>
      <p:sp>
        <p:nvSpPr>
          <p:cNvPr id="5" name="TextBox 4"/>
          <p:cNvSpPr txBox="1"/>
          <p:nvPr/>
        </p:nvSpPr>
        <p:spPr>
          <a:xfrm rot="16200000">
            <a:off x="5605581" y="876841"/>
            <a:ext cx="1569660" cy="8188036"/>
          </a:xfrm>
          <a:prstGeom prst="rect">
            <a:avLst/>
          </a:prstGeom>
          <a:noFill/>
        </p:spPr>
        <p:txBody>
          <a:bodyPr vert="eaVert" wrap="square" rtlCol="0">
            <a:spAutoFit/>
          </a:bodyPr>
          <a:lstStyle/>
          <a:p>
            <a:r>
              <a:rPr lang="en-US" sz="2400" b="1" i="1" dirty="0" smtClean="0"/>
              <a:t>Being a Project Manager is like being an artist, you have the different colored process streams combining into a work of art.</a:t>
            </a:r>
            <a:r>
              <a:rPr lang="en-US" sz="2400" b="1" dirty="0" smtClean="0"/>
              <a:t>” – Greg </a:t>
            </a:r>
            <a:r>
              <a:rPr lang="en-US" sz="2400" b="1" dirty="0" err="1" smtClean="0"/>
              <a:t>Cimmarrusti</a:t>
            </a:r>
            <a:endParaRPr lang="en-US" sz="2400" dirty="0" smtClean="0"/>
          </a:p>
          <a:p>
            <a:endParaRPr lang="en-US" dirty="0"/>
          </a:p>
        </p:txBody>
      </p:sp>
    </p:spTree>
    <p:extLst>
      <p:ext uri="{BB962C8B-B14F-4D97-AF65-F5344CB8AC3E}">
        <p14:creationId xmlns:p14="http://schemas.microsoft.com/office/powerpoint/2010/main" val="209376530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5073" y="124691"/>
            <a:ext cx="10515600" cy="880197"/>
          </a:xfrm>
        </p:spPr>
        <p:txBody>
          <a:bodyPr/>
          <a:lstStyle/>
          <a:p>
            <a:r>
              <a:rPr lang="en-US" b="1" dirty="0" smtClean="0"/>
              <a:t>Role and responsibilities of Project Manager</a:t>
            </a:r>
            <a:endParaRPr lang="en-US" b="1" dirty="0"/>
          </a:p>
        </p:txBody>
      </p:sp>
      <p:pic>
        <p:nvPicPr>
          <p:cNvPr id="4" name="Picture 3"/>
          <p:cNvPicPr>
            <a:picLocks noChangeAspect="1"/>
          </p:cNvPicPr>
          <p:nvPr/>
        </p:nvPicPr>
        <p:blipFill>
          <a:blip r:embed="rId2"/>
          <a:stretch>
            <a:fillRect/>
          </a:stretch>
        </p:blipFill>
        <p:spPr>
          <a:xfrm>
            <a:off x="1884219" y="874543"/>
            <a:ext cx="10307781" cy="6056194"/>
          </a:xfrm>
          <a:prstGeom prst="rect">
            <a:avLst/>
          </a:prstGeom>
        </p:spPr>
      </p:pic>
      <p:sp>
        <p:nvSpPr>
          <p:cNvPr id="5" name="TextBox 4"/>
          <p:cNvSpPr txBox="1"/>
          <p:nvPr/>
        </p:nvSpPr>
        <p:spPr>
          <a:xfrm>
            <a:off x="376719" y="1392382"/>
            <a:ext cx="1015663" cy="4457700"/>
          </a:xfrm>
          <a:prstGeom prst="rect">
            <a:avLst/>
          </a:prstGeom>
          <a:noFill/>
        </p:spPr>
        <p:txBody>
          <a:bodyPr vert="eaVert" wrap="square" rtlCol="0">
            <a:spAutoFit/>
          </a:bodyPr>
          <a:lstStyle/>
          <a:p>
            <a:r>
              <a:rPr lang="en-US" dirty="0" smtClean="0"/>
              <a:t>For reading about each role …visit the URL</a:t>
            </a:r>
          </a:p>
          <a:p>
            <a:r>
              <a:rPr lang="en-US" dirty="0" smtClean="0">
                <a:hlinkClick r:id="rId3"/>
              </a:rPr>
              <a:t>https://www.proofhub.com/articles/project-manager-roles-responsibilities</a:t>
            </a:r>
            <a:r>
              <a:rPr lang="en-US" dirty="0" smtClean="0"/>
              <a:t> </a:t>
            </a:r>
            <a:endParaRPr lang="en-US" dirty="0"/>
          </a:p>
        </p:txBody>
      </p:sp>
    </p:spTree>
    <p:extLst>
      <p:ext uri="{BB962C8B-B14F-4D97-AF65-F5344CB8AC3E}">
        <p14:creationId xmlns:p14="http://schemas.microsoft.com/office/powerpoint/2010/main" val="250746451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7578436" cy="1325563"/>
          </a:xfrm>
        </p:spPr>
        <p:txBody>
          <a:bodyPr/>
          <a:lstStyle/>
          <a:p>
            <a:r>
              <a:rPr lang="en-US" b="1" dirty="0" smtClean="0"/>
              <a:t>Project Management Life Cycle </a:t>
            </a:r>
            <a:endParaRPr lang="en-US" b="1" dirty="0"/>
          </a:p>
        </p:txBody>
      </p:sp>
      <p:pic>
        <p:nvPicPr>
          <p:cNvPr id="4" name="Content Placeholder 3"/>
          <p:cNvPicPr>
            <a:picLocks noGrp="1" noChangeAspect="1"/>
          </p:cNvPicPr>
          <p:nvPr>
            <p:ph idx="1"/>
          </p:nvPr>
        </p:nvPicPr>
        <p:blipFill>
          <a:blip r:embed="rId2"/>
          <a:stretch>
            <a:fillRect/>
          </a:stretch>
        </p:blipFill>
        <p:spPr>
          <a:xfrm>
            <a:off x="8769927" y="0"/>
            <a:ext cx="3276600" cy="3276600"/>
          </a:xfrm>
          <a:prstGeom prst="rect">
            <a:avLst/>
          </a:prstGeom>
        </p:spPr>
      </p:pic>
      <p:sp>
        <p:nvSpPr>
          <p:cNvPr id="5" name="Rectangle 4"/>
          <p:cNvSpPr/>
          <p:nvPr/>
        </p:nvSpPr>
        <p:spPr>
          <a:xfrm>
            <a:off x="696192" y="2483427"/>
            <a:ext cx="8416636" cy="2308324"/>
          </a:xfrm>
          <a:prstGeom prst="rect">
            <a:avLst/>
          </a:prstGeom>
        </p:spPr>
        <p:txBody>
          <a:bodyPr wrap="square">
            <a:spAutoFit/>
          </a:bodyPr>
          <a:lstStyle/>
          <a:p>
            <a:pPr algn="just"/>
            <a:r>
              <a:rPr lang="en-US" sz="3600" b="0" i="0" dirty="0" smtClean="0">
                <a:solidFill>
                  <a:srgbClr val="393939"/>
                </a:solidFill>
                <a:effectLst/>
              </a:rPr>
              <a:t>The software project management life cycle consists of five stages: </a:t>
            </a:r>
          </a:p>
          <a:p>
            <a:pPr algn="just"/>
            <a:r>
              <a:rPr lang="en-US" sz="3600" b="1" i="0" dirty="0" smtClean="0">
                <a:solidFill>
                  <a:srgbClr val="393939"/>
                </a:solidFill>
                <a:effectLst/>
              </a:rPr>
              <a:t>Initiation, Planning, Execution, Monitoring and Control, and Closure.</a:t>
            </a:r>
            <a:endParaRPr lang="en-US" sz="3600" b="1" dirty="0"/>
          </a:p>
        </p:txBody>
      </p:sp>
    </p:spTree>
    <p:extLst>
      <p:ext uri="{BB962C8B-B14F-4D97-AF65-F5344CB8AC3E}">
        <p14:creationId xmlns:p14="http://schemas.microsoft.com/office/powerpoint/2010/main" val="367404865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33675" y="268430"/>
            <a:ext cx="4998027" cy="1325563"/>
          </a:xfrm>
        </p:spPr>
        <p:txBody>
          <a:bodyPr/>
          <a:lstStyle/>
          <a:p>
            <a:r>
              <a:rPr lang="en-US" b="1" dirty="0" smtClean="0"/>
              <a:t>Project Management</a:t>
            </a:r>
            <a:br>
              <a:rPr lang="en-US" b="1" dirty="0" smtClean="0"/>
            </a:br>
            <a:r>
              <a:rPr lang="en-US" b="1" dirty="0" smtClean="0"/>
              <a:t> Ethics</a:t>
            </a:r>
            <a:endParaRPr lang="en-US" b="1" dirty="0"/>
          </a:p>
        </p:txBody>
      </p:sp>
      <p:pic>
        <p:nvPicPr>
          <p:cNvPr id="4" name="Picture 3"/>
          <p:cNvPicPr>
            <a:picLocks noChangeAspect="1"/>
          </p:cNvPicPr>
          <p:nvPr/>
        </p:nvPicPr>
        <p:blipFill>
          <a:blip r:embed="rId2"/>
          <a:stretch>
            <a:fillRect/>
          </a:stretch>
        </p:blipFill>
        <p:spPr>
          <a:xfrm>
            <a:off x="8011391" y="3351439"/>
            <a:ext cx="4180609" cy="3506561"/>
          </a:xfrm>
          <a:prstGeom prst="rect">
            <a:avLst/>
          </a:prstGeom>
        </p:spPr>
      </p:pic>
      <p:pic>
        <p:nvPicPr>
          <p:cNvPr id="5" name="Picture 4"/>
          <p:cNvPicPr>
            <a:picLocks noChangeAspect="1"/>
          </p:cNvPicPr>
          <p:nvPr/>
        </p:nvPicPr>
        <p:blipFill>
          <a:blip r:embed="rId3"/>
          <a:stretch>
            <a:fillRect/>
          </a:stretch>
        </p:blipFill>
        <p:spPr>
          <a:xfrm>
            <a:off x="0" y="0"/>
            <a:ext cx="2733675" cy="2124075"/>
          </a:xfrm>
          <a:prstGeom prst="rect">
            <a:avLst/>
          </a:prstGeom>
        </p:spPr>
      </p:pic>
      <p:sp>
        <p:nvSpPr>
          <p:cNvPr id="3" name="Content Placeholder 2"/>
          <p:cNvSpPr>
            <a:spLocks noGrp="1"/>
          </p:cNvSpPr>
          <p:nvPr>
            <p:ph idx="1"/>
          </p:nvPr>
        </p:nvSpPr>
        <p:spPr>
          <a:xfrm>
            <a:off x="110836" y="4081899"/>
            <a:ext cx="7900555" cy="2701636"/>
          </a:xfrm>
        </p:spPr>
        <p:txBody>
          <a:bodyPr>
            <a:normAutofit fontScale="92500" lnSpcReduction="10000"/>
          </a:bodyPr>
          <a:lstStyle/>
          <a:p>
            <a:r>
              <a:rPr lang="en-US" dirty="0" smtClean="0"/>
              <a:t>Ethics </a:t>
            </a:r>
            <a:r>
              <a:rPr lang="en-US" dirty="0"/>
              <a:t>in project management are certain beliefs about what is morally acceptable or appropriate</a:t>
            </a:r>
            <a:r>
              <a:rPr lang="en-US" dirty="0" smtClean="0"/>
              <a:t>.</a:t>
            </a:r>
          </a:p>
          <a:p>
            <a:r>
              <a:rPr lang="en-US" dirty="0" smtClean="0"/>
              <a:t> </a:t>
            </a:r>
            <a:r>
              <a:rPr lang="en-US" dirty="0"/>
              <a:t>It comprises the values of </a:t>
            </a:r>
            <a:r>
              <a:rPr lang="en-US" b="1" dirty="0"/>
              <a:t>responsibility, honesty, respect and fairness. </a:t>
            </a:r>
            <a:endParaRPr lang="en-US" b="1" dirty="0" smtClean="0"/>
          </a:p>
          <a:p>
            <a:r>
              <a:rPr lang="en-US" dirty="0" smtClean="0"/>
              <a:t>These </a:t>
            </a:r>
            <a:r>
              <a:rPr lang="en-US" dirty="0"/>
              <a:t>four core values are central to the project management profession and must be adhered to by project management professionals.</a:t>
            </a:r>
          </a:p>
        </p:txBody>
      </p:sp>
      <p:pic>
        <p:nvPicPr>
          <p:cNvPr id="6" name="Picture 5"/>
          <p:cNvPicPr>
            <a:picLocks noChangeAspect="1"/>
          </p:cNvPicPr>
          <p:nvPr/>
        </p:nvPicPr>
        <p:blipFill>
          <a:blip r:embed="rId4"/>
          <a:stretch>
            <a:fillRect/>
          </a:stretch>
        </p:blipFill>
        <p:spPr>
          <a:xfrm>
            <a:off x="7441485" y="46699"/>
            <a:ext cx="4750515" cy="3039341"/>
          </a:xfrm>
          <a:prstGeom prst="rect">
            <a:avLst/>
          </a:prstGeom>
        </p:spPr>
      </p:pic>
      <p:pic>
        <p:nvPicPr>
          <p:cNvPr id="7" name="Picture 6"/>
          <p:cNvPicPr>
            <a:picLocks noChangeAspect="1"/>
          </p:cNvPicPr>
          <p:nvPr/>
        </p:nvPicPr>
        <p:blipFill>
          <a:blip r:embed="rId5"/>
          <a:stretch>
            <a:fillRect/>
          </a:stretch>
        </p:blipFill>
        <p:spPr>
          <a:xfrm>
            <a:off x="3007721" y="1495547"/>
            <a:ext cx="3632517" cy="2586352"/>
          </a:xfrm>
          <a:prstGeom prst="rect">
            <a:avLst/>
          </a:prstGeom>
        </p:spPr>
      </p:pic>
    </p:spTree>
    <p:extLst>
      <p:ext uri="{BB962C8B-B14F-4D97-AF65-F5344CB8AC3E}">
        <p14:creationId xmlns:p14="http://schemas.microsoft.com/office/powerpoint/2010/main" val="202797152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Project Management Certifications</a:t>
            </a:r>
            <a:endParaRPr lang="en-US" b="1" dirty="0"/>
          </a:p>
        </p:txBody>
      </p:sp>
      <p:sp>
        <p:nvSpPr>
          <p:cNvPr id="3" name="Content Placeholder 2"/>
          <p:cNvSpPr>
            <a:spLocks noGrp="1"/>
          </p:cNvSpPr>
          <p:nvPr>
            <p:ph idx="1"/>
          </p:nvPr>
        </p:nvSpPr>
        <p:spPr/>
        <p:txBody>
          <a:bodyPr/>
          <a:lstStyle/>
          <a:p>
            <a:r>
              <a:rPr lang="en-US" dirty="0" smtClean="0"/>
              <a:t/>
            </a:r>
            <a:br>
              <a:rPr lang="en-US" dirty="0" smtClean="0"/>
            </a:br>
            <a:r>
              <a:rPr lang="en-US" dirty="0"/>
              <a:t>Project management certifications are valuable credentials that demonstrate a professional's expertise and competence in the field of project management. </a:t>
            </a:r>
            <a:endParaRPr lang="en-US" dirty="0" smtClean="0"/>
          </a:p>
          <a:p>
            <a:r>
              <a:rPr lang="en-US" dirty="0" smtClean="0"/>
              <a:t>They </a:t>
            </a:r>
            <a:r>
              <a:rPr lang="en-US" dirty="0"/>
              <a:t>are often sought after by individuals looking to advance their careers in project management or related roles. </a:t>
            </a:r>
          </a:p>
        </p:txBody>
      </p:sp>
    </p:spTree>
    <p:extLst>
      <p:ext uri="{BB962C8B-B14F-4D97-AF65-F5344CB8AC3E}">
        <p14:creationId xmlns:p14="http://schemas.microsoft.com/office/powerpoint/2010/main" val="189158345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497320"/>
          </a:xfrm>
        </p:spPr>
        <p:txBody>
          <a:bodyPr>
            <a:normAutofit/>
          </a:bodyPr>
          <a:lstStyle/>
          <a:p>
            <a:r>
              <a:rPr lang="en-US" sz="1600" b="1" dirty="0" smtClean="0"/>
              <a:t>Here are some well-known project management certifications:</a:t>
            </a:r>
            <a:endParaRPr lang="en-US" sz="1600" b="1" dirty="0"/>
          </a:p>
        </p:txBody>
      </p:sp>
      <p:sp>
        <p:nvSpPr>
          <p:cNvPr id="3" name="Content Placeholder 2"/>
          <p:cNvSpPr>
            <a:spLocks noGrp="1"/>
          </p:cNvSpPr>
          <p:nvPr>
            <p:ph idx="1"/>
          </p:nvPr>
        </p:nvSpPr>
        <p:spPr>
          <a:xfrm>
            <a:off x="838200" y="862446"/>
            <a:ext cx="10515600" cy="5314517"/>
          </a:xfrm>
        </p:spPr>
        <p:txBody>
          <a:bodyPr>
            <a:normAutofit lnSpcReduction="10000"/>
          </a:bodyPr>
          <a:lstStyle/>
          <a:p>
            <a:r>
              <a:rPr lang="en-US" b="1" dirty="0"/>
              <a:t>Project Management Professional (PMP)</a:t>
            </a:r>
            <a:r>
              <a:rPr lang="en-US" dirty="0"/>
              <a:t>:</a:t>
            </a:r>
          </a:p>
          <a:p>
            <a:pPr lvl="1"/>
            <a:r>
              <a:rPr lang="en-US" b="1" dirty="0"/>
              <a:t>Issued by</a:t>
            </a:r>
            <a:r>
              <a:rPr lang="en-US" dirty="0"/>
              <a:t>: Project Management Institute (PMI)</a:t>
            </a:r>
          </a:p>
          <a:p>
            <a:pPr lvl="1"/>
            <a:r>
              <a:rPr lang="en-US" b="1" dirty="0"/>
              <a:t>Description</a:t>
            </a:r>
            <a:r>
              <a:rPr lang="en-US" dirty="0"/>
              <a:t>: PMP is one of the most recognized and respected certifications for project managers. It covers a wide range of project management concepts and is based on PMI's Project Management Body of Knowledge (PMBOK).</a:t>
            </a:r>
          </a:p>
          <a:p>
            <a:r>
              <a:rPr lang="en-US" b="1" dirty="0"/>
              <a:t>Certified Associate in Project Management (CAPM)</a:t>
            </a:r>
            <a:r>
              <a:rPr lang="en-US" dirty="0"/>
              <a:t>:</a:t>
            </a:r>
          </a:p>
          <a:p>
            <a:pPr lvl="1"/>
            <a:r>
              <a:rPr lang="en-US" b="1" dirty="0"/>
              <a:t>Issued by</a:t>
            </a:r>
            <a:r>
              <a:rPr lang="en-US" dirty="0"/>
              <a:t>: Project Management Institute (PMI)</a:t>
            </a:r>
          </a:p>
          <a:p>
            <a:pPr lvl="1"/>
            <a:r>
              <a:rPr lang="en-US" b="1" dirty="0"/>
              <a:t>Description</a:t>
            </a:r>
            <a:r>
              <a:rPr lang="en-US" dirty="0"/>
              <a:t>: CAPM is designed for individuals who are new to project management and want to demonstrate their understanding of foundational concepts.</a:t>
            </a:r>
          </a:p>
          <a:p>
            <a:r>
              <a:rPr lang="en-US" b="1" dirty="0"/>
              <a:t>Certified </a:t>
            </a:r>
            <a:r>
              <a:rPr lang="en-US" b="1" dirty="0" err="1"/>
              <a:t>ScrumMaster</a:t>
            </a:r>
            <a:r>
              <a:rPr lang="en-US" b="1" dirty="0"/>
              <a:t> (CSM)</a:t>
            </a:r>
            <a:r>
              <a:rPr lang="en-US" dirty="0"/>
              <a:t>:</a:t>
            </a:r>
          </a:p>
          <a:p>
            <a:pPr lvl="1"/>
            <a:r>
              <a:rPr lang="en-US" b="1" dirty="0"/>
              <a:t>Issued by</a:t>
            </a:r>
            <a:r>
              <a:rPr lang="en-US" dirty="0"/>
              <a:t>: Scrum Alliance</a:t>
            </a:r>
          </a:p>
          <a:p>
            <a:pPr lvl="1"/>
            <a:r>
              <a:rPr lang="en-US" b="1" dirty="0"/>
              <a:t>Description</a:t>
            </a:r>
            <a:r>
              <a:rPr lang="en-US" dirty="0"/>
              <a:t>: CSM focuses on the Scrum framework, an Agile methodology for project management. It is suitable for those involved in Agile development practices.</a:t>
            </a:r>
          </a:p>
          <a:p>
            <a:endParaRPr lang="en-US" dirty="0"/>
          </a:p>
        </p:txBody>
      </p:sp>
    </p:spTree>
    <p:extLst>
      <p:ext uri="{BB962C8B-B14F-4D97-AF65-F5344CB8AC3E}">
        <p14:creationId xmlns:p14="http://schemas.microsoft.com/office/powerpoint/2010/main" val="156036245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92500" lnSpcReduction="20000"/>
          </a:bodyPr>
          <a:lstStyle/>
          <a:p>
            <a:r>
              <a:rPr lang="en-US" b="1" dirty="0"/>
              <a:t>PRINCE2 (Projects IN Controlled Environments)</a:t>
            </a:r>
            <a:r>
              <a:rPr lang="en-US" dirty="0"/>
              <a:t>:</a:t>
            </a:r>
          </a:p>
          <a:p>
            <a:pPr lvl="1"/>
            <a:r>
              <a:rPr lang="en-US" b="1" dirty="0"/>
              <a:t>Issued by</a:t>
            </a:r>
            <a:r>
              <a:rPr lang="en-US" dirty="0"/>
              <a:t>: AXELOS</a:t>
            </a:r>
          </a:p>
          <a:p>
            <a:pPr lvl="1"/>
            <a:r>
              <a:rPr lang="en-US" b="1" dirty="0"/>
              <a:t>Description</a:t>
            </a:r>
            <a:r>
              <a:rPr lang="en-US" dirty="0"/>
              <a:t>: PRINCE2 is a process-driven project management methodology widely used in the United Kingdom and Europe. It provides a structured approach to managing projects.</a:t>
            </a:r>
          </a:p>
          <a:p>
            <a:r>
              <a:rPr lang="en-US" b="1" dirty="0"/>
              <a:t>Certified Project Manager (CPM)</a:t>
            </a:r>
            <a:r>
              <a:rPr lang="en-US" dirty="0"/>
              <a:t>:</a:t>
            </a:r>
          </a:p>
          <a:p>
            <a:pPr lvl="1"/>
            <a:r>
              <a:rPr lang="en-US" b="1" dirty="0"/>
              <a:t>Issued by</a:t>
            </a:r>
            <a:r>
              <a:rPr lang="en-US" dirty="0"/>
              <a:t>: American Academy of Project Management (AAPM)</a:t>
            </a:r>
          </a:p>
          <a:p>
            <a:pPr lvl="1"/>
            <a:r>
              <a:rPr lang="en-US" b="1" dirty="0"/>
              <a:t>Description</a:t>
            </a:r>
            <a:r>
              <a:rPr lang="en-US" dirty="0"/>
              <a:t>: CPM certification covers a broad range of project management principles and practices and is suitable for experienced project managers.</a:t>
            </a:r>
          </a:p>
          <a:p>
            <a:r>
              <a:rPr lang="en-US" b="1" dirty="0"/>
              <a:t>Certified Scrum Professional (CSP)</a:t>
            </a:r>
            <a:r>
              <a:rPr lang="en-US" dirty="0"/>
              <a:t>:</a:t>
            </a:r>
          </a:p>
          <a:p>
            <a:pPr lvl="1"/>
            <a:r>
              <a:rPr lang="en-US" b="1" dirty="0"/>
              <a:t>Issued by</a:t>
            </a:r>
            <a:r>
              <a:rPr lang="en-US" dirty="0"/>
              <a:t>: Scrum Alliance</a:t>
            </a:r>
          </a:p>
          <a:p>
            <a:pPr lvl="1"/>
            <a:r>
              <a:rPr lang="en-US" b="1" dirty="0"/>
              <a:t>Description</a:t>
            </a:r>
            <a:r>
              <a:rPr lang="en-US" dirty="0"/>
              <a:t>: CSP is an advanced Scrum certification for those with substantial experience in Scrum and Agile practices.</a:t>
            </a:r>
          </a:p>
          <a:p>
            <a:endParaRPr lang="en-US" dirty="0"/>
          </a:p>
        </p:txBody>
      </p:sp>
    </p:spTree>
    <p:extLst>
      <p:ext uri="{BB962C8B-B14F-4D97-AF65-F5344CB8AC3E}">
        <p14:creationId xmlns:p14="http://schemas.microsoft.com/office/powerpoint/2010/main" val="306072615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675409"/>
            <a:ext cx="10515600" cy="5501554"/>
          </a:xfrm>
        </p:spPr>
        <p:txBody>
          <a:bodyPr>
            <a:normAutofit fontScale="92500" lnSpcReduction="10000"/>
          </a:bodyPr>
          <a:lstStyle/>
          <a:p>
            <a:r>
              <a:rPr lang="en-US" b="1" dirty="0"/>
              <a:t>Certified Project Management Practitioner (CPMP)</a:t>
            </a:r>
            <a:r>
              <a:rPr lang="en-US" dirty="0"/>
              <a:t>:</a:t>
            </a:r>
          </a:p>
          <a:p>
            <a:pPr lvl="1"/>
            <a:r>
              <a:rPr lang="en-US" b="1" dirty="0"/>
              <a:t>Issued by</a:t>
            </a:r>
            <a:r>
              <a:rPr lang="en-US" dirty="0"/>
              <a:t>: Global Association for Quality Management (GAQM)</a:t>
            </a:r>
          </a:p>
          <a:p>
            <a:pPr lvl="1"/>
            <a:r>
              <a:rPr lang="en-US" b="1" dirty="0"/>
              <a:t>Description</a:t>
            </a:r>
            <a:r>
              <a:rPr lang="en-US" dirty="0"/>
              <a:t>: CPMP certification covers various project management methodologies and practices.</a:t>
            </a:r>
          </a:p>
          <a:p>
            <a:r>
              <a:rPr lang="en-US" b="1" dirty="0"/>
              <a:t>Certified Agile Project Manager (IAPM)</a:t>
            </a:r>
            <a:r>
              <a:rPr lang="en-US" dirty="0"/>
              <a:t>:</a:t>
            </a:r>
          </a:p>
          <a:p>
            <a:pPr lvl="1"/>
            <a:r>
              <a:rPr lang="en-US" b="1" dirty="0"/>
              <a:t>Issued by</a:t>
            </a:r>
            <a:r>
              <a:rPr lang="en-US" dirty="0"/>
              <a:t>: International Association of Project Managers (IAPM)</a:t>
            </a:r>
          </a:p>
          <a:p>
            <a:pPr lvl="1"/>
            <a:r>
              <a:rPr lang="en-US" b="1" dirty="0"/>
              <a:t>Description</a:t>
            </a:r>
            <a:r>
              <a:rPr lang="en-US" dirty="0"/>
              <a:t>: IAPM offers certifications in Agile project management, focusing on Agile methodologies like Scrum and Kanban.</a:t>
            </a:r>
          </a:p>
          <a:p>
            <a:r>
              <a:rPr lang="en-US" b="1" dirty="0"/>
              <a:t>Agile Certified Practitioner (PMI-ACP)</a:t>
            </a:r>
            <a:r>
              <a:rPr lang="en-US" dirty="0"/>
              <a:t>:</a:t>
            </a:r>
          </a:p>
          <a:p>
            <a:pPr lvl="1"/>
            <a:r>
              <a:rPr lang="en-US" b="1" dirty="0"/>
              <a:t>Issued by</a:t>
            </a:r>
            <a:r>
              <a:rPr lang="en-US" dirty="0"/>
              <a:t>: Project Management Institute (PMI)</a:t>
            </a:r>
          </a:p>
          <a:p>
            <a:pPr lvl="1"/>
            <a:r>
              <a:rPr lang="en-US" b="1" dirty="0"/>
              <a:t>Description</a:t>
            </a:r>
            <a:r>
              <a:rPr lang="en-US" dirty="0"/>
              <a:t>: PMI-ACP is a certification for project managers who work with Agile methodologies. It covers a variety of Agile approaches.</a:t>
            </a:r>
          </a:p>
          <a:p>
            <a:r>
              <a:rPr lang="en-US" b="1" dirty="0"/>
              <a:t>Certified Lean Six Sigma Green Belt (CLSSGB)</a:t>
            </a:r>
            <a:r>
              <a:rPr lang="en-US" dirty="0"/>
              <a:t>:</a:t>
            </a:r>
          </a:p>
          <a:p>
            <a:pPr lvl="1"/>
            <a:r>
              <a:rPr lang="en-US" b="1" dirty="0"/>
              <a:t>Issued by</a:t>
            </a:r>
            <a:r>
              <a:rPr lang="en-US" dirty="0"/>
              <a:t>: Various organizations</a:t>
            </a:r>
          </a:p>
          <a:p>
            <a:pPr lvl="1"/>
            <a:r>
              <a:rPr lang="en-US" b="1" dirty="0"/>
              <a:t>Description</a:t>
            </a:r>
            <a:r>
              <a:rPr lang="en-US" dirty="0"/>
              <a:t>: This certification focuses on Lean and Six Sigma methodologies for process improvement, which can be applied to project management.</a:t>
            </a:r>
          </a:p>
          <a:p>
            <a:endParaRPr lang="en-US" dirty="0"/>
          </a:p>
        </p:txBody>
      </p:sp>
    </p:spTree>
    <p:extLst>
      <p:ext uri="{BB962C8B-B14F-4D97-AF65-F5344CB8AC3E}">
        <p14:creationId xmlns:p14="http://schemas.microsoft.com/office/powerpoint/2010/main" val="227435042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Remember</a:t>
            </a:r>
            <a:endParaRPr lang="en-US" b="1" dirty="0"/>
          </a:p>
        </p:txBody>
      </p:sp>
      <p:sp>
        <p:nvSpPr>
          <p:cNvPr id="3" name="Content Placeholder 2"/>
          <p:cNvSpPr>
            <a:spLocks noGrp="1"/>
          </p:cNvSpPr>
          <p:nvPr>
            <p:ph idx="1"/>
          </p:nvPr>
        </p:nvSpPr>
        <p:spPr/>
        <p:txBody>
          <a:bodyPr/>
          <a:lstStyle/>
          <a:p>
            <a:r>
              <a:rPr lang="en-US" dirty="0" smtClean="0"/>
              <a:t>Note </a:t>
            </a:r>
            <a:r>
              <a:rPr lang="en-US" dirty="0"/>
              <a:t>that certification requirements, eligibility criteria, and the organizations offering these certifications may change over time. </a:t>
            </a:r>
            <a:endParaRPr lang="en-US" dirty="0" smtClean="0"/>
          </a:p>
          <a:p>
            <a:r>
              <a:rPr lang="en-US" dirty="0" smtClean="0"/>
              <a:t>It's </a:t>
            </a:r>
            <a:r>
              <a:rPr lang="en-US" dirty="0"/>
              <a:t>essential to research the specific certification you're interested in and ensure that you meet the prerequisites before pursuing it. </a:t>
            </a:r>
            <a:endParaRPr lang="en-US" dirty="0" smtClean="0"/>
          </a:p>
          <a:p>
            <a:r>
              <a:rPr lang="en-US" dirty="0" smtClean="0"/>
              <a:t>Additionally</a:t>
            </a:r>
            <a:r>
              <a:rPr lang="en-US" dirty="0"/>
              <a:t>, consider your career goals and the specific project management methodology or framework that aligns with your professional interests when selecting a certification.</a:t>
            </a:r>
          </a:p>
        </p:txBody>
      </p:sp>
    </p:spTree>
    <p:extLst>
      <p:ext uri="{BB962C8B-B14F-4D97-AF65-F5344CB8AC3E}">
        <p14:creationId xmlns:p14="http://schemas.microsoft.com/office/powerpoint/2010/main" val="205951744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stretch>
            <a:fillRect/>
          </a:stretch>
        </p:blipFill>
        <p:spPr>
          <a:xfrm>
            <a:off x="-1" y="0"/>
            <a:ext cx="12084627" cy="6858000"/>
          </a:xfrm>
          <a:prstGeom prst="rect">
            <a:avLst/>
          </a:prstGeom>
        </p:spPr>
      </p:pic>
    </p:spTree>
    <p:extLst>
      <p:ext uri="{BB962C8B-B14F-4D97-AF65-F5344CB8AC3E}">
        <p14:creationId xmlns:p14="http://schemas.microsoft.com/office/powerpoint/2010/main" val="193742997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Software Crises</a:t>
            </a:r>
            <a:endParaRPr lang="en-US" b="1" dirty="0"/>
          </a:p>
        </p:txBody>
      </p:sp>
      <p:sp>
        <p:nvSpPr>
          <p:cNvPr id="3" name="Content Placeholder 2"/>
          <p:cNvSpPr>
            <a:spLocks noGrp="1"/>
          </p:cNvSpPr>
          <p:nvPr>
            <p:ph idx="1"/>
          </p:nvPr>
        </p:nvSpPr>
        <p:spPr/>
        <p:txBody>
          <a:bodyPr>
            <a:normAutofit/>
          </a:bodyPr>
          <a:lstStyle/>
          <a:p>
            <a:r>
              <a:rPr lang="en-US" sz="3600" dirty="0"/>
              <a:t>The term "software crisis" refers to a period in the history of software development when there were significant challenges and issues in producing software systems. </a:t>
            </a:r>
            <a:endParaRPr lang="en-US" sz="3600" dirty="0" smtClean="0"/>
          </a:p>
          <a:p>
            <a:r>
              <a:rPr lang="en-US" sz="3600" dirty="0" smtClean="0"/>
              <a:t>It </a:t>
            </a:r>
            <a:r>
              <a:rPr lang="en-US" sz="3600" dirty="0"/>
              <a:t>was coined in the early days of computing when the limitations of available technology, methodologies, and practices became apparent.</a:t>
            </a:r>
          </a:p>
        </p:txBody>
      </p:sp>
    </p:spTree>
    <p:extLst>
      <p:ext uri="{BB962C8B-B14F-4D97-AF65-F5344CB8AC3E}">
        <p14:creationId xmlns:p14="http://schemas.microsoft.com/office/powerpoint/2010/main" val="402556899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772885" y="584654"/>
            <a:ext cx="10515600" cy="5646674"/>
          </a:xfrm>
          <a:prstGeom prst="rect">
            <a:avLst/>
          </a:prstGeom>
        </p:spPr>
        <p:txBody>
          <a:bodyPr>
            <a:spAutoFit/>
          </a:bodyPr>
          <a:lstStyle/>
          <a:p>
            <a:r>
              <a:rPr lang="en-US" b="0" i="0" dirty="0" smtClean="0">
                <a:solidFill>
                  <a:srgbClr val="1F1F1F"/>
                </a:solidFill>
                <a:effectLst/>
                <a:latin typeface="Google Sans"/>
              </a:rPr>
              <a:t>The project management profession is also growing in demand. </a:t>
            </a:r>
          </a:p>
          <a:p>
            <a:r>
              <a:rPr lang="en-US" b="0" i="0" dirty="0" smtClean="0">
                <a:solidFill>
                  <a:srgbClr val="1F1F1F"/>
                </a:solidFill>
                <a:effectLst/>
                <a:latin typeface="Google Sans"/>
              </a:rPr>
              <a:t>As businesses and organizations become more complex, the need for skilled project managers increases. </a:t>
            </a:r>
          </a:p>
          <a:p>
            <a:r>
              <a:rPr lang="en-US" dirty="0"/>
              <a:t>The following statistics demonstrate </a:t>
            </a:r>
            <a:r>
              <a:rPr lang="en-US" dirty="0" smtClean="0"/>
              <a:t>the significance of </a:t>
            </a:r>
            <a:r>
              <a:rPr lang="en-US" dirty="0"/>
              <a:t>project management in today’s society, especially for projects </a:t>
            </a:r>
            <a:r>
              <a:rPr lang="en-US" dirty="0" smtClean="0"/>
              <a:t>involving information </a:t>
            </a:r>
            <a:r>
              <a:rPr lang="en-US" dirty="0"/>
              <a:t>technology (IT):</a:t>
            </a:r>
          </a:p>
          <a:p>
            <a:r>
              <a:rPr lang="en-US" dirty="0" smtClean="0"/>
              <a:t>Worldwide </a:t>
            </a:r>
            <a:r>
              <a:rPr lang="en-US" dirty="0"/>
              <a:t>IT spending was $3.5 trillion in 2017, a 2.4 percent increase </a:t>
            </a:r>
            <a:r>
              <a:rPr lang="en-US" dirty="0" smtClean="0"/>
              <a:t>from 2016 </a:t>
            </a:r>
            <a:r>
              <a:rPr lang="en-US" dirty="0"/>
              <a:t>spending. Communications services accounted for 40 percent of </a:t>
            </a:r>
            <a:r>
              <a:rPr lang="en-US" dirty="0" smtClean="0"/>
              <a:t>the spending.</a:t>
            </a:r>
            <a:endParaRPr lang="en-US" dirty="0"/>
          </a:p>
          <a:p>
            <a:r>
              <a:rPr lang="en-US" dirty="0" smtClean="0"/>
              <a:t>The </a:t>
            </a:r>
            <a:r>
              <a:rPr lang="en-US" dirty="0"/>
              <a:t>Project Management Institute reported that the number of </a:t>
            </a:r>
            <a:r>
              <a:rPr lang="en-US" dirty="0" smtClean="0"/>
              <a:t>project-related jobs </a:t>
            </a:r>
            <a:r>
              <a:rPr lang="en-US" dirty="0"/>
              <a:t>reached almost 66 million in 2017, and demand continues </a:t>
            </a:r>
            <a:r>
              <a:rPr lang="en-US" dirty="0" smtClean="0"/>
              <a:t>to increase</a:t>
            </a:r>
            <a:r>
              <a:rPr lang="en-US" dirty="0"/>
              <a:t>. “By 2027, employers will need 87.7 million individuals working </a:t>
            </a:r>
            <a:r>
              <a:rPr lang="en-US" dirty="0" smtClean="0"/>
              <a:t>in project </a:t>
            </a:r>
            <a:r>
              <a:rPr lang="en-US" dirty="0"/>
              <a:t>management–oriented roles</a:t>
            </a:r>
            <a:r>
              <a:rPr lang="en-US" dirty="0" smtClean="0"/>
              <a:t>.”</a:t>
            </a:r>
            <a:endParaRPr lang="en-US" b="0" i="0" dirty="0" smtClean="0">
              <a:solidFill>
                <a:srgbClr val="1F1F1F"/>
              </a:solidFill>
              <a:effectLst/>
              <a:latin typeface="Google Sans"/>
            </a:endParaRPr>
          </a:p>
        </p:txBody>
      </p:sp>
    </p:spTree>
    <p:extLst>
      <p:ext uri="{BB962C8B-B14F-4D97-AF65-F5344CB8AC3E}">
        <p14:creationId xmlns:p14="http://schemas.microsoft.com/office/powerpoint/2010/main" val="274196784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228600"/>
            <a:ext cx="10515600" cy="5948363"/>
          </a:xfrm>
        </p:spPr>
        <p:txBody>
          <a:bodyPr>
            <a:normAutofit lnSpcReduction="10000"/>
          </a:bodyPr>
          <a:lstStyle/>
          <a:p>
            <a:r>
              <a:rPr lang="en-US" dirty="0"/>
              <a:t>The unemployment rate for IT professionals is generally half the rate of </a:t>
            </a:r>
            <a:r>
              <a:rPr lang="en-US" dirty="0" smtClean="0"/>
              <a:t>the overall </a:t>
            </a:r>
            <a:r>
              <a:rPr lang="en-US" dirty="0"/>
              <a:t>labor market in the United States. The U.S. Bureau of Labor </a:t>
            </a:r>
            <a:r>
              <a:rPr lang="en-US" dirty="0" smtClean="0"/>
              <a:t>Statistics estimates </a:t>
            </a:r>
            <a:r>
              <a:rPr lang="en-US" dirty="0"/>
              <a:t>the rate to be only 2 percent, and project management is one of </a:t>
            </a:r>
            <a:r>
              <a:rPr lang="en-US" dirty="0" smtClean="0"/>
              <a:t>the ten </a:t>
            </a:r>
            <a:r>
              <a:rPr lang="en-US" dirty="0"/>
              <a:t>hottest tech skills</a:t>
            </a:r>
            <a:r>
              <a:rPr lang="en-US" dirty="0" smtClean="0"/>
              <a:t>.</a:t>
            </a:r>
            <a:endParaRPr lang="en-US" dirty="0"/>
          </a:p>
          <a:p>
            <a:r>
              <a:rPr lang="en-US" dirty="0" smtClean="0"/>
              <a:t>In </a:t>
            </a:r>
            <a:r>
              <a:rPr lang="en-US" dirty="0"/>
              <a:t>2017, the average annual salary (without bonuses) for someone in </a:t>
            </a:r>
            <a:r>
              <a:rPr lang="en-US" dirty="0" smtClean="0"/>
              <a:t>the project </a:t>
            </a:r>
            <a:r>
              <a:rPr lang="en-US" dirty="0"/>
              <a:t>management profession was $112,00 per year in the United </a:t>
            </a:r>
            <a:r>
              <a:rPr lang="en-US" dirty="0" smtClean="0"/>
              <a:t>States and </a:t>
            </a:r>
            <a:r>
              <a:rPr lang="en-US" dirty="0"/>
              <a:t>$130,866 in Switzerland, the highest-paid country. Salaries of </a:t>
            </a:r>
            <a:r>
              <a:rPr lang="en-US" dirty="0" smtClean="0"/>
              <a:t>survey respondents</a:t>
            </a:r>
            <a:r>
              <a:rPr lang="en-US" dirty="0"/>
              <a:t> </a:t>
            </a:r>
            <a:r>
              <a:rPr lang="en-US" dirty="0" smtClean="0"/>
              <a:t>across </a:t>
            </a:r>
            <a:r>
              <a:rPr lang="en-US" dirty="0"/>
              <a:t>37 counties were 23 percent higher for those with </a:t>
            </a:r>
            <a:r>
              <a:rPr lang="en-US" dirty="0" smtClean="0"/>
              <a:t>the Project </a:t>
            </a:r>
            <a:r>
              <a:rPr lang="en-US" dirty="0"/>
              <a:t>Management Professional (PMP®) credential than those without it</a:t>
            </a:r>
            <a:r>
              <a:rPr lang="en-US" dirty="0" smtClean="0"/>
              <a:t>.</a:t>
            </a:r>
            <a:endParaRPr lang="en-US" dirty="0"/>
          </a:p>
          <a:p>
            <a:r>
              <a:rPr lang="en-US" dirty="0" smtClean="0"/>
              <a:t>The </a:t>
            </a:r>
            <a:r>
              <a:rPr lang="en-US" dirty="0"/>
              <a:t>top skills employers look for in new college graduates are all related </a:t>
            </a:r>
            <a:r>
              <a:rPr lang="en-US" dirty="0" smtClean="0"/>
              <a:t>to project </a:t>
            </a:r>
            <a:r>
              <a:rPr lang="en-US" dirty="0"/>
              <a:t>management: </a:t>
            </a:r>
            <a:r>
              <a:rPr lang="en-US" dirty="0" smtClean="0"/>
              <a:t>team work, decision-making, </a:t>
            </a:r>
            <a:r>
              <a:rPr lang="en-US" dirty="0"/>
              <a:t>problem-solving, </a:t>
            </a:r>
            <a:r>
              <a:rPr lang="en-US" dirty="0" smtClean="0"/>
              <a:t>and Verbal communication.</a:t>
            </a:r>
            <a:endParaRPr lang="en-US" dirty="0"/>
          </a:p>
          <a:p>
            <a:r>
              <a:rPr lang="en-US" dirty="0" smtClean="0"/>
              <a:t>Organizations </a:t>
            </a:r>
            <a:r>
              <a:rPr lang="en-US" dirty="0"/>
              <a:t>waste $97 million for every $1 billion spent on </a:t>
            </a:r>
            <a:r>
              <a:rPr lang="en-US" dirty="0" smtClean="0"/>
              <a:t>projects, according </a:t>
            </a:r>
            <a:r>
              <a:rPr lang="en-US" dirty="0"/>
              <a:t>to PMI’s Pulse of the Profession® report. Excelling at </a:t>
            </a:r>
            <a:r>
              <a:rPr lang="en-US" dirty="0" smtClean="0"/>
              <a:t>project management</a:t>
            </a:r>
            <a:r>
              <a:rPr lang="en-US" dirty="0"/>
              <a:t> </a:t>
            </a:r>
            <a:r>
              <a:rPr lang="en-US" dirty="0" smtClean="0"/>
              <a:t>definitely </a:t>
            </a:r>
            <a:r>
              <a:rPr lang="en-US" dirty="0"/>
              <a:t>affects the bottom line</a:t>
            </a:r>
            <a:r>
              <a:rPr lang="en-US" dirty="0" smtClean="0"/>
              <a:t>.</a:t>
            </a:r>
            <a:endParaRPr lang="en-US" dirty="0"/>
          </a:p>
        </p:txBody>
      </p:sp>
    </p:spTree>
    <p:extLst>
      <p:ext uri="{BB962C8B-B14F-4D97-AF65-F5344CB8AC3E}">
        <p14:creationId xmlns:p14="http://schemas.microsoft.com/office/powerpoint/2010/main" val="207356737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0486" y="598714"/>
            <a:ext cx="10733314" cy="5578249"/>
          </a:xfrm>
        </p:spPr>
        <p:txBody>
          <a:bodyPr>
            <a:normAutofit/>
          </a:bodyPr>
          <a:lstStyle/>
          <a:p>
            <a:r>
              <a:rPr lang="en-US" dirty="0"/>
              <a:t>The complexity and importance of IT projects, which involve using </a:t>
            </a:r>
            <a:r>
              <a:rPr lang="en-US" dirty="0" smtClean="0"/>
              <a:t>hardware, software, and </a:t>
            </a:r>
            <a:r>
              <a:rPr lang="en-US" dirty="0"/>
              <a:t>networks to create a product, service, or result, have evolved dramatically.</a:t>
            </a:r>
          </a:p>
          <a:p>
            <a:r>
              <a:rPr lang="en-US" dirty="0"/>
              <a:t>Today’s companies, governments, and nonprofit organizations are recognizing that to </a:t>
            </a:r>
            <a:r>
              <a:rPr lang="en-US" dirty="0" smtClean="0"/>
              <a:t>be successful</a:t>
            </a:r>
            <a:r>
              <a:rPr lang="en-US" dirty="0"/>
              <a:t>, they need to use modern project management techniques, especially for </a:t>
            </a:r>
            <a:r>
              <a:rPr lang="en-US" dirty="0" smtClean="0"/>
              <a:t>IT projects.</a:t>
            </a:r>
          </a:p>
          <a:p>
            <a:r>
              <a:rPr lang="en-US" dirty="0" smtClean="0"/>
              <a:t>Individuals </a:t>
            </a:r>
            <a:r>
              <a:rPr lang="en-US" dirty="0"/>
              <a:t>are realizing that to remain competitive in the workplace, they </a:t>
            </a:r>
            <a:r>
              <a:rPr lang="en-US" dirty="0" smtClean="0"/>
              <a:t>must develop </a:t>
            </a:r>
            <a:r>
              <a:rPr lang="en-US" dirty="0"/>
              <a:t>skills to become good project team members and project managers. They </a:t>
            </a:r>
            <a:r>
              <a:rPr lang="en-US" dirty="0" smtClean="0"/>
              <a:t>also realize </a:t>
            </a:r>
            <a:r>
              <a:rPr lang="en-US" dirty="0"/>
              <a:t>that many of the concepts of project management will help them in their </a:t>
            </a:r>
            <a:r>
              <a:rPr lang="en-US" dirty="0" smtClean="0"/>
              <a:t>everyday lives </a:t>
            </a:r>
            <a:r>
              <a:rPr lang="en-US" dirty="0"/>
              <a:t>as they work with people and technology on a day-to-day basis.</a:t>
            </a:r>
          </a:p>
        </p:txBody>
      </p:sp>
    </p:spTree>
    <p:extLst>
      <p:ext uri="{BB962C8B-B14F-4D97-AF65-F5344CB8AC3E}">
        <p14:creationId xmlns:p14="http://schemas.microsoft.com/office/powerpoint/2010/main" val="26598503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b="0" i="0" dirty="0" smtClean="0">
                <a:solidFill>
                  <a:srgbClr val="1F1F1F"/>
                </a:solidFill>
                <a:effectLst/>
                <a:latin typeface="Google Sans"/>
              </a:rPr>
              <a:t>If you are interested in a career in project management, there are a few things you can do to prepare.</a:t>
            </a:r>
          </a:p>
          <a:p>
            <a:r>
              <a:rPr lang="en-US" b="0" i="0" dirty="0" smtClean="0">
                <a:solidFill>
                  <a:srgbClr val="1F1F1F"/>
                </a:solidFill>
                <a:effectLst/>
                <a:latin typeface="Google Sans"/>
              </a:rPr>
              <a:t> First, you should obtain the necessary education and training. There are many project management courses and programs available, both online and in person. </a:t>
            </a:r>
          </a:p>
          <a:p>
            <a:r>
              <a:rPr lang="en-US" b="0" i="0" dirty="0" smtClean="0">
                <a:solidFill>
                  <a:srgbClr val="1F1F1F"/>
                </a:solidFill>
                <a:effectLst/>
                <a:latin typeface="Google Sans"/>
              </a:rPr>
              <a:t>You should also gain experience by working on projects in your current job or by volunteering.</a:t>
            </a:r>
          </a:p>
          <a:p>
            <a:r>
              <a:rPr lang="en-US" b="0" i="0" dirty="0" smtClean="0">
                <a:solidFill>
                  <a:srgbClr val="1F1F1F"/>
                </a:solidFill>
                <a:effectLst/>
                <a:latin typeface="Google Sans"/>
              </a:rPr>
              <a:t> Finally, you should obtain a project management certification, such as the PMP certification offered by the PMI.</a:t>
            </a:r>
          </a:p>
          <a:p>
            <a:endParaRPr lang="en-US" dirty="0"/>
          </a:p>
        </p:txBody>
      </p:sp>
    </p:spTree>
    <p:extLst>
      <p:ext uri="{BB962C8B-B14F-4D97-AF65-F5344CB8AC3E}">
        <p14:creationId xmlns:p14="http://schemas.microsoft.com/office/powerpoint/2010/main" val="178376226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739362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r>
              <a:rPr lang="en-US" sz="3600" dirty="0"/>
              <a:t>All the failed projects or projects with delays and cost overruns make the history collectively termed Software Crises.</a:t>
            </a:r>
          </a:p>
          <a:p>
            <a:endParaRPr lang="en-US" sz="3600" dirty="0"/>
          </a:p>
          <a:p>
            <a:r>
              <a:rPr lang="en-US" sz="3600" dirty="0"/>
              <a:t>It cannot be said that Crises happened in history and now it is over. Crises still happens.</a:t>
            </a:r>
            <a:endParaRPr lang="en-US" sz="3600" dirty="0"/>
          </a:p>
        </p:txBody>
      </p:sp>
    </p:spTree>
    <p:extLst>
      <p:ext uri="{BB962C8B-B14F-4D97-AF65-F5344CB8AC3E}">
        <p14:creationId xmlns:p14="http://schemas.microsoft.com/office/powerpoint/2010/main" val="24553619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3-software-crisis-3-638.jpg"/>
          <p:cNvPicPr>
            <a:picLocks noChangeAspect="1"/>
          </p:cNvPicPr>
          <p:nvPr/>
        </p:nvPicPr>
        <p:blipFill>
          <a:blip r:embed="rId2"/>
          <a:stretch>
            <a:fillRect/>
          </a:stretch>
        </p:blipFill>
        <p:spPr>
          <a:xfrm>
            <a:off x="1524000" y="0"/>
            <a:ext cx="9144000" cy="6858000"/>
          </a:xfrm>
          <a:prstGeom prst="rect">
            <a:avLst/>
          </a:prstGeom>
        </p:spPr>
      </p:pic>
    </p:spTree>
    <p:extLst>
      <p:ext uri="{BB962C8B-B14F-4D97-AF65-F5344CB8AC3E}">
        <p14:creationId xmlns:p14="http://schemas.microsoft.com/office/powerpoint/2010/main" val="41553358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1524000" y="1122363"/>
            <a:ext cx="9144000" cy="871029"/>
          </a:xfrm>
        </p:spPr>
        <p:txBody>
          <a:bodyPr>
            <a:normAutofit fontScale="90000"/>
          </a:bodyPr>
          <a:lstStyle/>
          <a:p>
            <a:r>
              <a:rPr lang="en-US" dirty="0" smtClean="0"/>
              <a:t> </a:t>
            </a:r>
            <a:endParaRPr lang="en-US" dirty="0"/>
          </a:p>
        </p:txBody>
      </p:sp>
      <p:sp>
        <p:nvSpPr>
          <p:cNvPr id="4" name="Subtitle 3"/>
          <p:cNvSpPr>
            <a:spLocks noGrp="1"/>
          </p:cNvSpPr>
          <p:nvPr>
            <p:ph type="subTitle" idx="1"/>
          </p:nvPr>
        </p:nvSpPr>
        <p:spPr>
          <a:xfrm>
            <a:off x="1133856" y="1993392"/>
            <a:ext cx="10027920" cy="3483864"/>
          </a:xfrm>
        </p:spPr>
        <p:txBody>
          <a:bodyPr>
            <a:noAutofit/>
          </a:bodyPr>
          <a:lstStyle/>
          <a:p>
            <a:r>
              <a:rPr lang="en-US" sz="3600" dirty="0"/>
              <a:t>If same workforce, same methods and same tools are used after fast increase in software demand, software complexity and software challenges, then some problems arise like budget, quality, time management etc. which may collectively be termed as Software Crises</a:t>
            </a:r>
            <a:endParaRPr lang="en-US" sz="3600" dirty="0"/>
          </a:p>
        </p:txBody>
      </p:sp>
    </p:spTree>
    <p:extLst>
      <p:ext uri="{BB962C8B-B14F-4D97-AF65-F5344CB8AC3E}">
        <p14:creationId xmlns:p14="http://schemas.microsoft.com/office/powerpoint/2010/main" val="16306742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68626" y="444086"/>
            <a:ext cx="10432774" cy="5519392"/>
          </a:xfrm>
        </p:spPr>
        <p:txBody>
          <a:bodyPr>
            <a:normAutofit lnSpcReduction="10000"/>
          </a:bodyPr>
          <a:lstStyle/>
          <a:p>
            <a:pPr marL="0" indent="0">
              <a:buNone/>
            </a:pPr>
            <a:r>
              <a:rPr lang="en-US" dirty="0"/>
              <a:t>The software crisis is characterized by several key challenges and problems:</a:t>
            </a:r>
          </a:p>
          <a:p>
            <a:r>
              <a:rPr lang="en-US" b="1" dirty="0"/>
              <a:t>Complexity</a:t>
            </a:r>
            <a:r>
              <a:rPr lang="en-US" dirty="0"/>
              <a:t>: Software systems were becoming increasingly complex, making them difficult to design, develop, and maintain. This complexity led to challenges in understanding, managing, and controlling software projects.</a:t>
            </a:r>
          </a:p>
          <a:p>
            <a:r>
              <a:rPr lang="en-US" b="1" dirty="0"/>
              <a:t>Cost Overruns</a:t>
            </a:r>
            <a:r>
              <a:rPr lang="en-US" dirty="0"/>
              <a:t>: Software projects often exceeded their initial budgets and schedules. This was partly due to the underestimation of the effort required to develop software and the lack of effective project management practices.</a:t>
            </a:r>
          </a:p>
          <a:p>
            <a:r>
              <a:rPr lang="en-US" b="1" dirty="0"/>
              <a:t>Schedule Delays</a:t>
            </a:r>
            <a:r>
              <a:rPr lang="en-US" dirty="0"/>
              <a:t>: Software projects frequently missed their deadlines, causing frustration for both developers and users. Delays were often caused by changing requirements and the challenges of coordinating development efforts.</a:t>
            </a:r>
          </a:p>
        </p:txBody>
      </p:sp>
    </p:spTree>
    <p:extLst>
      <p:ext uri="{BB962C8B-B14F-4D97-AF65-F5344CB8AC3E}">
        <p14:creationId xmlns:p14="http://schemas.microsoft.com/office/powerpoint/2010/main" val="79330426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08158B6-A213-4CF8-A4F2-B93F40B52495}" type="slidenum">
              <a:rPr lang="en-US" smtClean="0"/>
              <a:t>8</a:t>
            </a:fld>
            <a:endParaRPr lang="en-US"/>
          </a:p>
        </p:txBody>
      </p:sp>
      <p:sp>
        <p:nvSpPr>
          <p:cNvPr id="3" name="Content Placeholder 2"/>
          <p:cNvSpPr>
            <a:spLocks noGrp="1"/>
          </p:cNvSpPr>
          <p:nvPr>
            <p:ph idx="1"/>
          </p:nvPr>
        </p:nvSpPr>
        <p:spPr>
          <a:xfrm>
            <a:off x="466050" y="469543"/>
            <a:ext cx="6729407" cy="5506714"/>
          </a:xfrm>
        </p:spPr>
        <p:txBody>
          <a:bodyPr>
            <a:noAutofit/>
          </a:bodyPr>
          <a:lstStyle/>
          <a:p>
            <a:r>
              <a:rPr lang="en-US" sz="2100" b="1" dirty="0"/>
              <a:t>Buggy Software</a:t>
            </a:r>
            <a:r>
              <a:rPr lang="en-US" sz="2100" dirty="0"/>
              <a:t>: Software quality was a major concern. Many software systems were delivered with numerous defects and errors, leading to reliability and usability issues.</a:t>
            </a:r>
          </a:p>
          <a:p>
            <a:r>
              <a:rPr lang="en-US" sz="2100" b="1" dirty="0"/>
              <a:t>Inadequate Tools and Methodologies</a:t>
            </a:r>
            <a:r>
              <a:rPr lang="en-US" sz="2100" dirty="0"/>
              <a:t>: Early software development lacked the tools, methodologies, and best practices that are commonplace today. Developers had to rely on manual processes and ad-hoc methods.</a:t>
            </a:r>
          </a:p>
          <a:p>
            <a:r>
              <a:rPr lang="en-US" sz="2100" b="1" dirty="0"/>
              <a:t>Rapid Technological Change</a:t>
            </a:r>
            <a:r>
              <a:rPr lang="en-US" sz="2100" dirty="0"/>
              <a:t>: The field of computing was evolving rapidly, and software development struggled to keep pace with hardware advancements. This made it challenging to develop software that could fully leverage new technologies.</a:t>
            </a:r>
          </a:p>
          <a:p>
            <a:r>
              <a:rPr lang="en-US" sz="2100" b="1" dirty="0"/>
              <a:t>Lack of Formal Processes</a:t>
            </a:r>
            <a:r>
              <a:rPr lang="en-US" sz="2100" dirty="0"/>
              <a:t>: There was a lack of formalized software development processes and standards. This resulted in inconsistency and unpredictability in software projects.</a:t>
            </a:r>
          </a:p>
        </p:txBody>
      </p:sp>
      <p:pic>
        <p:nvPicPr>
          <p:cNvPr id="4098" name="Picture 2" descr="Dealing with Rapidly Changing Technologies - MVP.dev – Awesome MVP Apps  Built Quickly for Startup Founders"/>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91135" y="0"/>
            <a:ext cx="4120939" cy="2859932"/>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Application software technology trends 202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76682" y="3696511"/>
            <a:ext cx="4215318" cy="31614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261955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4" name="Slide Number Placeholder 3"/>
          <p:cNvSpPr>
            <a:spLocks noGrp="1"/>
          </p:cNvSpPr>
          <p:nvPr>
            <p:ph type="sldNum" sz="quarter" idx="12"/>
          </p:nvPr>
        </p:nvSpPr>
        <p:spPr/>
        <p:txBody>
          <a:bodyPr/>
          <a:lstStyle/>
          <a:p>
            <a:fld id="{B08158B6-A213-4CF8-A4F2-B93F40B52495}" type="slidenum">
              <a:rPr lang="en-US" smtClean="0"/>
              <a:t>9</a:t>
            </a:fld>
            <a:endParaRPr lang="en-US"/>
          </a:p>
        </p:txBody>
      </p:sp>
      <p:sp>
        <p:nvSpPr>
          <p:cNvPr id="3" name="Content Placeholder 2"/>
          <p:cNvSpPr>
            <a:spLocks noGrp="1"/>
          </p:cNvSpPr>
          <p:nvPr>
            <p:ph idx="1"/>
          </p:nvPr>
        </p:nvSpPr>
        <p:spPr/>
        <p:txBody>
          <a:bodyPr>
            <a:normAutofit/>
          </a:bodyPr>
          <a:lstStyle/>
          <a:p>
            <a:pPr algn="just"/>
            <a:r>
              <a:rPr lang="en-US" altLang="zh-TW" sz="2400" b="1" dirty="0">
                <a:solidFill>
                  <a:schemeClr val="tx1"/>
                </a:solidFill>
              </a:rPr>
              <a:t>A</a:t>
            </a:r>
            <a:r>
              <a:rPr lang="en-US" altLang="en-US" sz="2400" b="1" dirty="0">
                <a:solidFill>
                  <a:schemeClr val="tx1"/>
                </a:solidFill>
              </a:rPr>
              <a:t>bout </a:t>
            </a:r>
            <a:r>
              <a:rPr lang="en-US" altLang="en-US" sz="2400" b="1" dirty="0" smtClean="0">
                <a:solidFill>
                  <a:schemeClr val="tx1"/>
                </a:solidFill>
              </a:rPr>
              <a:t>US$250 billion</a:t>
            </a:r>
            <a:r>
              <a:rPr lang="en-US" altLang="zh-TW" sz="2400" b="1" dirty="0" smtClean="0">
                <a:solidFill>
                  <a:schemeClr val="tx1"/>
                </a:solidFill>
              </a:rPr>
              <a:t>s</a:t>
            </a:r>
            <a:r>
              <a:rPr lang="en-US" altLang="en-US" sz="2400" b="1" dirty="0" smtClean="0">
                <a:solidFill>
                  <a:schemeClr val="tx1"/>
                </a:solidFill>
              </a:rPr>
              <a:t> spent per year in the US on application development</a:t>
            </a:r>
          </a:p>
          <a:p>
            <a:pPr algn="just"/>
            <a:r>
              <a:rPr lang="en-US" altLang="zh-TW" sz="2400" b="1" dirty="0" smtClean="0">
                <a:solidFill>
                  <a:schemeClr val="tx1"/>
                </a:solidFill>
              </a:rPr>
              <a:t>Out </a:t>
            </a:r>
            <a:r>
              <a:rPr lang="en-US" altLang="en-US" sz="2400" b="1" dirty="0" smtClean="0">
                <a:solidFill>
                  <a:schemeClr val="tx1"/>
                </a:solidFill>
              </a:rPr>
              <a:t>of this, about US$140 billion</a:t>
            </a:r>
            <a:r>
              <a:rPr lang="en-US" altLang="zh-TW" sz="2400" b="1" dirty="0" smtClean="0">
                <a:solidFill>
                  <a:schemeClr val="tx1"/>
                </a:solidFill>
              </a:rPr>
              <a:t>s</a:t>
            </a:r>
            <a:r>
              <a:rPr lang="en-US" altLang="en-US" sz="2400" b="1" dirty="0" smtClean="0">
                <a:solidFill>
                  <a:schemeClr val="tx1"/>
                </a:solidFill>
              </a:rPr>
              <a:t> wasted due to the projects getting abandoned or reworked; this in turn because of not following best practices and standards</a:t>
            </a:r>
          </a:p>
          <a:p>
            <a:pPr marL="3657600" lvl="8" indent="0">
              <a:buNone/>
            </a:pPr>
            <a:r>
              <a:rPr lang="en-US" altLang="en-US" sz="2400" b="1" dirty="0">
                <a:solidFill>
                  <a:schemeClr val="tx1"/>
                </a:solidFill>
              </a:rPr>
              <a:t>	</a:t>
            </a:r>
            <a:r>
              <a:rPr lang="en-US" altLang="en-US" sz="2400" b="1" dirty="0" smtClean="0">
                <a:solidFill>
                  <a:schemeClr val="tx1"/>
                </a:solidFill>
              </a:rPr>
              <a:t>			Standish Group</a:t>
            </a:r>
          </a:p>
          <a:p>
            <a:pPr marL="3657600" lvl="8" indent="0">
              <a:buNone/>
            </a:pPr>
            <a:endParaRPr lang="en-US" altLang="en-US" sz="2400" b="1" dirty="0">
              <a:solidFill>
                <a:schemeClr val="tx1"/>
              </a:solidFill>
            </a:endParaRPr>
          </a:p>
          <a:p>
            <a:pPr marL="346075" lvl="8" indent="0">
              <a:buNone/>
            </a:pPr>
            <a:r>
              <a:rPr lang="en-US" sz="2000" dirty="0"/>
              <a:t>The Standish Group is a well-known research and advisory organization specializing in information technology (IT) and software-related research. It is particularly famous for its "CHAOS Report" series, which focuses on the success and failure rates of IT and software projects.</a:t>
            </a:r>
            <a:endParaRPr lang="en-US" altLang="en-US" sz="2000" dirty="0" smtClean="0">
              <a:solidFill>
                <a:schemeClr val="tx1"/>
              </a:solidFill>
            </a:endParaRPr>
          </a:p>
        </p:txBody>
      </p:sp>
    </p:spTree>
    <p:extLst>
      <p:ext uri="{BB962C8B-B14F-4D97-AF65-F5344CB8AC3E}">
        <p14:creationId xmlns:p14="http://schemas.microsoft.com/office/powerpoint/2010/main" val="207647218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398</TotalTime>
  <Words>2142</Words>
  <Application>Microsoft Office PowerPoint</Application>
  <PresentationFormat>Widescreen</PresentationFormat>
  <Paragraphs>173</Paragraphs>
  <Slides>34</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34</vt:i4>
      </vt:variant>
    </vt:vector>
  </HeadingPairs>
  <TitlesOfParts>
    <vt:vector size="40" baseType="lpstr">
      <vt:lpstr>Google Sans</vt:lpstr>
      <vt:lpstr>新細明體</vt:lpstr>
      <vt:lpstr>Arial</vt:lpstr>
      <vt:lpstr>Calibri</vt:lpstr>
      <vt:lpstr>Calibri Light</vt:lpstr>
      <vt:lpstr>Office Theme</vt:lpstr>
      <vt:lpstr>      Software Project Management</vt:lpstr>
      <vt:lpstr>Why it was needed to have Project management… </vt:lpstr>
      <vt:lpstr>Software Crises</vt:lpstr>
      <vt:lpstr>PowerPoint Presentation</vt:lpstr>
      <vt:lpstr>PowerPoint Presentation</vt:lpstr>
      <vt:lpstr> </vt:lpstr>
      <vt:lpstr>PowerPoint Presentation</vt:lpstr>
      <vt:lpstr>PowerPoint Presentation</vt:lpstr>
      <vt:lpstr>PowerPoint Presentation</vt:lpstr>
      <vt:lpstr>Solution to Software Crises</vt:lpstr>
      <vt:lpstr>“Project”</vt:lpstr>
      <vt:lpstr>“Process”</vt:lpstr>
      <vt:lpstr>“Program”</vt:lpstr>
      <vt:lpstr>Portfolio</vt:lpstr>
      <vt:lpstr>PowerPoint Presentation</vt:lpstr>
      <vt:lpstr>Software project management- Definition</vt:lpstr>
      <vt:lpstr>Triple Constraints of Project Management</vt:lpstr>
      <vt:lpstr>Importance</vt:lpstr>
      <vt:lpstr>Roles in Project Management</vt:lpstr>
      <vt:lpstr>A Project Manager</vt:lpstr>
      <vt:lpstr>Role and responsibilities of Project Manager</vt:lpstr>
      <vt:lpstr>Project Management Life Cycle </vt:lpstr>
      <vt:lpstr>Project Management  Ethics</vt:lpstr>
      <vt:lpstr>Project Management Certifications</vt:lpstr>
      <vt:lpstr>Here are some well-known project management certifications:</vt:lpstr>
      <vt:lpstr>PowerPoint Presentation</vt:lpstr>
      <vt:lpstr>PowerPoint Presentation</vt:lpstr>
      <vt:lpstr>Remember</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Software Project Management</dc:title>
  <dc:creator>Sarah</dc:creator>
  <cp:lastModifiedBy>Sarah</cp:lastModifiedBy>
  <cp:revision>33</cp:revision>
  <dcterms:created xsi:type="dcterms:W3CDTF">2023-09-10T08:07:50Z</dcterms:created>
  <dcterms:modified xsi:type="dcterms:W3CDTF">2024-09-17T14:58:33Z</dcterms:modified>
</cp:coreProperties>
</file>